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78" r:id="rId6"/>
    <p:sldId id="258" r:id="rId7"/>
    <p:sldId id="279" r:id="rId8"/>
    <p:sldId id="28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17782-B632-B2D7-8580-0B6B84348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7651C3-1ED8-4D1B-B895-196A137A5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8A7C49-4BDE-0981-6C3D-3AFA083A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A3F82A-CA29-F9B6-3676-A5A3AEB0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2C256F-ED48-E62F-C23D-659BE552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36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DC164-9449-3D1B-ED25-FD229A1E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314134-0F62-11F5-9C70-DBB983B4F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B86AA-6DEA-2B22-F6B1-E8A49D6F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D64A9E-87CC-6EAC-158A-2D3C2919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D6D6-6698-4325-A1D6-7D15C3B7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12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1158E2B-8236-12A5-BA59-15887B402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4BD44BB-6508-65F8-C1D1-26B19F953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046405-1115-94C2-CAC7-4F96D273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6BA8D9-31D2-8B6C-26FA-D4632889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6D74DE-84BD-3FED-751D-719BCC01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27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52C9F-FA14-6612-A040-A01B3760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E7F428-15C6-7A1C-706F-B77EDD072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763F00-1549-1AB1-7331-D04B6A63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3981A6-CEC8-445B-7C3D-41BACB5D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7F53C8-53D3-5B3E-1BA2-EE481442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32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57D6D-225C-F1A6-BEB2-08B37B54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35670F-AF9B-64B9-C7FC-BD69DB096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E004F7-388B-1495-0D44-5B2AAEA1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7B5642-724C-CED9-6D97-6701DB3A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CA74E4-3D84-B75C-F119-16CA0707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62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A9C86-4B8B-0313-7539-41103533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E6237-8598-610F-B876-A318B5032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718FEE-2FAD-89CE-08F2-E16250A7A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B92567-3622-CF2B-CD80-D019D469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3C8A94-C681-3B4F-C1D8-DBEC01DF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7607F5-810B-275E-1391-0C37D88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68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29D9B-AEE0-F525-78F7-3DCB0E0D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E8373-62F1-E4DB-68FA-1C56D9F6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7C9EDC-2F28-C471-D50F-03315A932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C6FD8C-5490-AF92-8D56-5D2530544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9273F9-46D0-59EA-1C83-0406CDD78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52B26B2-ECB7-F43C-4E46-996202E9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661DD2-B110-5D55-0070-97260142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885E3A-1D40-05D9-F071-7F1D4783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26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0EE6D-DD8D-CFE5-0E8C-795E31059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434CAD-B4BD-0886-4901-37A9C595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DB76CD-2744-C92A-FF93-EF50AE1A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0FFD2F-D46C-944B-E8F4-4B323D33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84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47F762C-6FFA-AAA0-796E-016B2994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84E038-46CD-8C21-D3DA-91BA46DF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8BE795-AB27-4E9B-57A8-93F11212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8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F206B-31D5-CFD0-795F-E8F1415B6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6BCFB-F954-58ED-5C75-2C898022C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BBB1BD-EFAF-56D9-9EF8-E29CD4AEF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D01E0E-575C-D129-A8DA-9E4CDB2D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DE3738-809C-43AF-6112-68C258CC9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7D6674-B868-8BD1-4370-5018942A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3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840FA-9EAA-593D-B31E-B53F96134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480505B-4F95-FE0C-70FE-44341F89A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F5B465-F8C2-4498-CFB3-97BEB66F7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AE8B01-A607-A55F-F06F-E90C9B08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F5FECA-F383-F41E-084C-DB7764A4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07CB04-37C8-6F4C-9125-A7DF90BA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03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3C1C93-42E7-ECA8-532E-242E0089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A0BFD9-A4B9-844B-888F-207B5EB74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ADA408-EBC3-11BD-2E73-0BD7A4332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236D-F4E2-4777-8123-6AF7127E36DD}" type="datetimeFigureOut">
              <a:rPr lang="de-DE" smtClean="0"/>
              <a:t>15.04.24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85190D-F107-9CDE-C70E-06017372C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DD621-AA33-56E6-B875-4C202190F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7838-2544-43B7-BB76-E6D3121A9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2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vbg.de/antrag-auf-freiwillige-versicherung-fuer-ehrenamtlich-taetig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v.de/service-und-verein/praktisches/sportversicherungen#1+accordion-3133-0" TargetMode="External"/><Relationship Id="rId2" Type="http://schemas.openxmlformats.org/officeDocument/2006/relationships/hyperlink" Target="https://www.vbg.de/cms/_Resources/Persistent/a/e/7/3/ae73dac941519948079575e074d90b1bdbabdc06/Sportvereine_bei_der_VBG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44E5A3-4075-E8E3-3BA3-BB40DDDD2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226" y="5239109"/>
            <a:ext cx="9180373" cy="2364032"/>
          </a:xfrm>
        </p:spPr>
        <p:txBody>
          <a:bodyPr>
            <a:normAutofit fontScale="90000"/>
          </a:bodyPr>
          <a:lstStyle/>
          <a:p>
            <a:r>
              <a:rPr lang="de-DE" sz="9600" dirty="0"/>
              <a:t>Absicherung gegen Unfälle</a:t>
            </a:r>
            <a:br>
              <a:rPr lang="de-DE" sz="9600" dirty="0"/>
            </a:br>
            <a:br>
              <a:rPr lang="de-DE" sz="9600" dirty="0"/>
            </a:br>
            <a:endParaRPr lang="de-DE" sz="9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7818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F372-1A45-A5C8-9E4C-0DE53EF2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 was geht es?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9C74C4-1365-8046-478A-69AD70798D62}"/>
              </a:ext>
            </a:extLst>
          </p:cNvPr>
          <p:cNvSpPr txBox="1"/>
          <p:nvPr/>
        </p:nvSpPr>
        <p:spPr>
          <a:xfrm>
            <a:off x="1117600" y="1828800"/>
            <a:ext cx="9956800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/>
              <a:t>Das ist hier keine Versicherungsberatung. Ich sage niemandem, was er tun oder lassen soll, das muss sich jeder selbst überlegen.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/>
              <a:t>Darstellung für SR ab 18 Jahren, aber vergleichbar für Minderjährige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/>
              <a:t>Unfälle auf der Anfahrt bzw. Abfahrt vom Spiel</a:t>
            </a:r>
          </a:p>
          <a:p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400" dirty="0"/>
              <a:t>Unfälle auf dem Feld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dirty="0">
              <a:cs typeface="Calibri" panose="020F0502020204030204"/>
            </a:endParaRP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90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F372-1A45-A5C8-9E4C-0DE53EF2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ARAG-Sportversicherung über NFV/LSB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9C74C4-1365-8046-478A-69AD70798D62}"/>
              </a:ext>
            </a:extLst>
          </p:cNvPr>
          <p:cNvSpPr txBox="1"/>
          <p:nvPr/>
        </p:nvSpPr>
        <p:spPr>
          <a:xfrm>
            <a:off x="1117600" y="1828800"/>
            <a:ext cx="9956800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/>
              <a:buChar char="§"/>
            </a:pPr>
            <a:r>
              <a:rPr lang="de-DE" sz="2400" dirty="0"/>
              <a:t>Gruppenversicherung</a:t>
            </a:r>
          </a:p>
          <a:p>
            <a:pPr marL="342900" indent="-342900">
              <a:buFont typeface="Wingdings"/>
              <a:buChar char="§"/>
            </a:pPr>
            <a:r>
              <a:rPr lang="de-DE" sz="2400" dirty="0"/>
              <a:t>Schiedsrichter sind in der Sportversicherung automatisch versichert</a:t>
            </a:r>
          </a:p>
          <a:p>
            <a:pPr marL="342900" indent="-342900">
              <a:buFont typeface="Wingdings"/>
              <a:buChar char="§"/>
            </a:pPr>
            <a:r>
              <a:rPr lang="de-DE" sz="2400" dirty="0"/>
              <a:t>Reine Basisabsicherung:</a:t>
            </a:r>
          </a:p>
          <a:p>
            <a:pPr marL="342900" indent="-342900">
              <a:buFont typeface="Wingdings"/>
              <a:buChar char="§"/>
            </a:pPr>
            <a:endParaRPr lang="de-DE" sz="2400" dirty="0"/>
          </a:p>
          <a:p>
            <a:pPr marL="800100" lvl="1" indent="-342900">
              <a:buFont typeface="Wingdings"/>
              <a:buChar char="§"/>
            </a:pPr>
            <a:r>
              <a:rPr lang="de-DE" sz="2000" i="1" dirty="0"/>
              <a:t>Der Sportversicherungsvertrag gewährt eine umfassende </a:t>
            </a:r>
            <a:r>
              <a:rPr lang="de-DE" sz="2000" b="1" i="1" dirty="0"/>
              <a:t>Grundabsicherung</a:t>
            </a:r>
            <a:r>
              <a:rPr lang="de-DE" sz="2000" i="1" dirty="0"/>
              <a:t> für den Sportbetrieb, sowohl den versicherten Organisationen, den für sie ehren- und hauptamtlich tätigen Personen, als auch den Mitgliedern. Die darin enthaltene Unfallversicherung versteht sich als eine werthaltige </a:t>
            </a:r>
            <a:r>
              <a:rPr lang="de-DE" sz="2000" b="1" i="1" dirty="0"/>
              <a:t>Beihilfe</a:t>
            </a:r>
            <a:r>
              <a:rPr lang="de-DE" sz="2000" i="1" dirty="0"/>
              <a:t>. Sie </a:t>
            </a:r>
            <a:r>
              <a:rPr lang="de-DE" sz="2000" b="1" i="1" dirty="0"/>
              <a:t>kann die individuelle private Vorsorge für die Folgen bei Unfallschäden nicht ersetzen</a:t>
            </a:r>
            <a:r>
              <a:rPr lang="de-DE" sz="2000" i="1" dirty="0"/>
              <a:t>. Leistungen sind vor allem für schwere Unfälle vorgesehen.</a:t>
            </a:r>
          </a:p>
          <a:p>
            <a:pPr marL="800100" lvl="1" indent="-342900">
              <a:buFont typeface="Wingdings"/>
              <a:buChar char="§"/>
            </a:pPr>
            <a:endParaRPr lang="de-DE" sz="2000" i="1" dirty="0"/>
          </a:p>
          <a:p>
            <a:pPr marL="342900" indent="-342900">
              <a:buFont typeface="Wingdings"/>
              <a:buChar char="§"/>
            </a:pPr>
            <a:endParaRPr lang="de-DE" sz="2400" dirty="0"/>
          </a:p>
          <a:p>
            <a:pPr marL="342900" indent="-342900">
              <a:buFont typeface="Wingdings"/>
              <a:buChar char="§"/>
            </a:pPr>
            <a:endParaRPr lang="de-DE" sz="2400" dirty="0">
              <a:ea typeface="Calibri"/>
              <a:cs typeface="Calibri"/>
            </a:endParaRPr>
          </a:p>
          <a:p>
            <a:endParaRPr lang="de-DE" sz="2400" dirty="0">
              <a:ea typeface="Calibri"/>
              <a:cs typeface="Calibri"/>
            </a:endParaRPr>
          </a:p>
          <a:p>
            <a:endParaRPr lang="de-DE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92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F372-1A45-A5C8-9E4C-0DE53EF22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2992" cy="940339"/>
          </a:xfrm>
        </p:spPr>
        <p:txBody>
          <a:bodyPr/>
          <a:lstStyle/>
          <a:p>
            <a:r>
              <a:rPr lang="de-DE" dirty="0"/>
              <a:t>ARAG-Sportversicherung über NFV/LSB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9C74C4-1365-8046-478A-69AD70798D62}"/>
              </a:ext>
            </a:extLst>
          </p:cNvPr>
          <p:cNvSpPr txBox="1"/>
          <p:nvPr/>
        </p:nvSpPr>
        <p:spPr>
          <a:xfrm>
            <a:off x="1029419" y="1253706"/>
            <a:ext cx="10044981" cy="7478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Behandlungskosten sind nicht gedeckt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Laufen über die Krankenversicherung des Schiedsrichters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Zuzahlungen sind durch den Schiedsrichter selbst zu tragen</a:t>
            </a:r>
          </a:p>
          <a:p>
            <a:endParaRPr lang="de-DE" sz="2400" dirty="0">
              <a:cs typeface="Calibri" panose="020F0502020204030204"/>
            </a:endParaRPr>
          </a:p>
          <a:p>
            <a:pPr marL="285750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Sportversicherung leistet bei Invalidität eine Geldabfindung nach dem Grad der Invalidität</a:t>
            </a:r>
          </a:p>
          <a:p>
            <a:pPr marL="742950" lvl="1" indent="-285750">
              <a:buFont typeface="Wingdings,Sans-Serif"/>
              <a:buChar char="§"/>
            </a:pPr>
            <a:endParaRPr lang="de-DE" sz="2400" dirty="0"/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/>
              <a:t>Unter 20 % = keine Leistung</a:t>
            </a:r>
          </a:p>
          <a:p>
            <a:pPr marL="1200150" lvl="2" indent="-285750">
              <a:buFont typeface="Wingdings,Sans-Serif"/>
              <a:buChar char="§"/>
            </a:pPr>
            <a:r>
              <a:rPr lang="de-DE" sz="2400" dirty="0"/>
              <a:t>Geruchssinn = 10 %</a:t>
            </a:r>
          </a:p>
          <a:p>
            <a:pPr marL="1200150" lvl="2" indent="-285750">
              <a:buFont typeface="Wingdings,Sans-Serif"/>
              <a:buChar char="§"/>
            </a:pPr>
            <a:r>
              <a:rPr lang="de-DE" sz="2400" dirty="0"/>
              <a:t>Zeigefinger = 10 %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/>
              <a:t>Bein bis unterhalb des Knies</a:t>
            </a:r>
            <a:r>
              <a:rPr lang="de-DE" sz="2400" dirty="0">
                <a:cs typeface="Calibri" panose="020F0502020204030204"/>
              </a:rPr>
              <a:t> = 50 % = 30.000 €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/>
              <a:t>Auge = 50 % = 30.000 €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/>
              <a:t>100 % = 130.000 €</a:t>
            </a:r>
            <a:endParaRPr lang="de-DE" sz="2400" dirty="0">
              <a:cs typeface="Calibri" panose="020F0502020204030204"/>
            </a:endParaRPr>
          </a:p>
          <a:p>
            <a:pPr marL="800100" indent="-342900">
              <a:buFont typeface="Wingdings"/>
              <a:buChar char="§"/>
            </a:pPr>
            <a:endParaRPr lang="de-DE" sz="2400" dirty="0">
              <a:cs typeface="Calibri" panose="020F0502020204030204"/>
            </a:endParaRP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>
              <a:cs typeface="Calibri" panose="020F0502020204030204"/>
            </a:endParaRPr>
          </a:p>
          <a:p>
            <a:endParaRPr lang="de-DE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25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F372-1A45-A5C8-9E4C-0DE53EF22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3808" cy="1343283"/>
          </a:xfrm>
        </p:spPr>
        <p:txBody>
          <a:bodyPr/>
          <a:lstStyle/>
          <a:p>
            <a:r>
              <a:rPr lang="de-DE" dirty="0"/>
              <a:t>ARAG-Sportversicherung über NFV/LSB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9C74C4-1365-8046-478A-69AD70798D62}"/>
              </a:ext>
            </a:extLst>
          </p:cNvPr>
          <p:cNvSpPr txBox="1"/>
          <p:nvPr/>
        </p:nvSpPr>
        <p:spPr>
          <a:xfrm>
            <a:off x="1117600" y="1828800"/>
            <a:ext cx="9956800" cy="71096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Vorschäden reduzieren den Anspruch</a:t>
            </a:r>
          </a:p>
          <a:p>
            <a:pPr marL="285750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Ausgeschlossen sind 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 err="1">
                <a:cs typeface="Calibri" panose="020F0502020204030204"/>
              </a:rPr>
              <a:t>zB</a:t>
            </a:r>
            <a:r>
              <a:rPr lang="de-DE" sz="2400" dirty="0">
                <a:cs typeface="Calibri" panose="020F0502020204030204"/>
              </a:rPr>
              <a:t> Unfälle durch Schlaganfälle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/>
              <a:t>Schäden an Bandscheiben sowie Blutungen aus inneren Organen und Gehirnblutungen</a:t>
            </a:r>
            <a:r>
              <a:rPr lang="de-DE" sz="2400" dirty="0">
                <a:cs typeface="Calibri" panose="020F0502020204030204"/>
              </a:rPr>
              <a:t> (außer Unfall als Ursache)</a:t>
            </a:r>
          </a:p>
          <a:p>
            <a:pPr marL="285750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Tod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5000 € zzgl. 1000 € für jedes unterhaltsberechtigte Kind</a:t>
            </a:r>
          </a:p>
          <a:p>
            <a:pPr marL="742950" lvl="1" indent="-285750">
              <a:buFont typeface="Wingdings,Sans-Serif"/>
              <a:buChar char="§"/>
            </a:pPr>
            <a:r>
              <a:rPr lang="de-DE" sz="2400" dirty="0">
                <a:cs typeface="Calibri" panose="020F0502020204030204"/>
              </a:rPr>
              <a:t>Keine Invaliditätsleistung wenn Tod innerhalb von 12 Monaten nach Unfall</a:t>
            </a:r>
          </a:p>
          <a:p>
            <a:pPr marL="742950" lvl="1" indent="-285750">
              <a:buFont typeface="Wingdings,Sans-Serif"/>
              <a:buChar char="§"/>
            </a:pPr>
            <a:endParaRPr lang="de-DE" sz="2400" dirty="0">
              <a:cs typeface="Calibri" panose="020F0502020204030204"/>
            </a:endParaRPr>
          </a:p>
          <a:p>
            <a:pPr marL="285750" indent="-285750">
              <a:buFont typeface="Wingdings,Sans-Serif"/>
              <a:buChar char="§"/>
            </a:pPr>
            <a:r>
              <a:rPr lang="de-DE" sz="2400" dirty="0" err="1">
                <a:cs typeface="Calibri" panose="020F0502020204030204"/>
              </a:rPr>
              <a:t>Rehakosten</a:t>
            </a:r>
            <a:r>
              <a:rPr lang="de-DE" sz="2400" dirty="0">
                <a:cs typeface="Calibri" panose="020F0502020204030204"/>
              </a:rPr>
              <a:t> und Pflegekosten sind nicht abgedeckt</a:t>
            </a:r>
          </a:p>
          <a:p>
            <a:pPr marL="285750" indent="-285750">
              <a:buFont typeface="Wingdings,Sans-Serif"/>
              <a:buChar char="§"/>
            </a:pPr>
            <a:endParaRPr lang="de-DE" sz="2400" dirty="0">
              <a:cs typeface="Calibri" panose="020F0502020204030204"/>
            </a:endParaRPr>
          </a:p>
          <a:p>
            <a:pPr marL="457200"/>
            <a:endParaRPr lang="de-DE" sz="2400" dirty="0">
              <a:cs typeface="Calibri" panose="020F0502020204030204"/>
            </a:endParaRP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>
              <a:cs typeface="Calibri" panose="020F0502020204030204"/>
            </a:endParaRPr>
          </a:p>
          <a:p>
            <a:endParaRPr lang="de-DE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0534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F372-1A45-A5C8-9E4C-0DE53EF2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VBG - Verwaltungsberufsgenossenschaft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9C74C4-1365-8046-478A-69AD70798D62}"/>
              </a:ext>
            </a:extLst>
          </p:cNvPr>
          <p:cNvSpPr txBox="1"/>
          <p:nvPr/>
        </p:nvSpPr>
        <p:spPr>
          <a:xfrm>
            <a:off x="1117600" y="1828800"/>
            <a:ext cx="9956800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/>
              <a:buChar char="§"/>
            </a:pPr>
            <a:r>
              <a:rPr lang="de-DE" sz="2400" dirty="0"/>
              <a:t>Gesetzliche Unfallversicherung</a:t>
            </a:r>
          </a:p>
          <a:p>
            <a:pPr marL="342900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Mitgliedschaft freiwillig für ehrenamtliche Schiedsrichter, Kosten derzeit 4,95 €/Jahr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Nicht möglich bei Überschreitung der Ehrenamtspauschale (840 €/Jahr)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Anmeldung gesammelt durch Verein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Anmeldung durch den Schiedsrichter selbst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hlinkClick r:id="rId2"/>
              </a:rPr>
              <a:t>https://service.vbg.de/antrag-auf-freiwillige-versicherung-fuer-ehrenamtlich-taetige</a:t>
            </a:r>
            <a:endParaRPr lang="de-DE" sz="2400" dirty="0">
              <a:cs typeface="Calibri" panose="020F0502020204030204"/>
            </a:endParaRPr>
          </a:p>
          <a:p>
            <a:pPr marL="800100" lvl="1" indent="-342900">
              <a:buFont typeface="Wingdings"/>
              <a:buChar char="§"/>
            </a:pPr>
            <a:endParaRPr lang="de-DE" dirty="0">
              <a:cs typeface="Calibri" panose="020F0502020204030204"/>
            </a:endParaRP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9989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F372-1A45-A5C8-9E4C-0DE53EF2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VBG - Verwaltungsberufsgenossenschaft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9C74C4-1365-8046-478A-69AD70798D62}"/>
              </a:ext>
            </a:extLst>
          </p:cNvPr>
          <p:cNvSpPr txBox="1"/>
          <p:nvPr/>
        </p:nvSpPr>
        <p:spPr>
          <a:xfrm>
            <a:off x="1117600" y="1828800"/>
            <a:ext cx="9956800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Leistungen: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Behandlungskosten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Reha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Verletztengeld nach Ablauf der gesetzlichen Lohnfortzahlung bei Arbeitsunfähigkeit (80 % des Arbeitseinkommens, Deckelung bei 120.000 €)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Lebenslange Rente, bei Tod auch Hinterbliebenenrente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Pflegekosten</a:t>
            </a:r>
          </a:p>
          <a:p>
            <a:pPr marL="800100" lvl="1" indent="-342900">
              <a:buFont typeface="Wingdings"/>
              <a:buChar char="§"/>
            </a:pPr>
            <a:r>
              <a:rPr lang="de-DE" sz="2400" dirty="0">
                <a:cs typeface="Calibri" panose="020F0502020204030204"/>
              </a:rPr>
              <a:t>Teilhabeleistungen</a:t>
            </a:r>
            <a:endParaRPr lang="de-DE" sz="2400" dirty="0"/>
          </a:p>
          <a:p>
            <a:pPr lvl="1"/>
            <a:endParaRPr lang="de-DE" dirty="0">
              <a:cs typeface="Calibri" panose="020F0502020204030204"/>
            </a:endParaRP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635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B4C44-18CD-4851-9E68-F4DEC526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5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/>
              <a:t>Danke fürs Zuhören!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Fragen?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sz="1800" dirty="0"/>
              <a:t>Nachlesen:</a:t>
            </a:r>
            <a:br>
              <a:rPr lang="de-DE" sz="1800" dirty="0"/>
            </a:br>
            <a:br>
              <a:rPr lang="de-DE" sz="1800" dirty="0"/>
            </a:br>
            <a:r>
              <a:rPr lang="de-DE" sz="1800" dirty="0">
                <a:hlinkClick r:id="rId2"/>
              </a:rPr>
              <a:t>https://www.vbg.de/cms/_Resources/Persistent/a/e/7/3/ae73dac941519948079575e074d90b1bdbabdc06/Sportvereine_bei_der_VBG.pdf</a:t>
            </a:r>
            <a:r>
              <a:rPr lang="de-DE" sz="1800" dirty="0"/>
              <a:t> </a:t>
            </a:r>
            <a:br>
              <a:rPr lang="de-DE" sz="1800" dirty="0"/>
            </a:br>
            <a:br>
              <a:rPr lang="de-DE" sz="1800" dirty="0"/>
            </a:br>
            <a:r>
              <a:rPr lang="de-DE" sz="1800" dirty="0">
                <a:hlinkClick r:id="rId3"/>
              </a:rPr>
              <a:t>https://www.nfv.de/service-und-verein/praktisches/sportversicherungen#1+accordion-3133-0</a:t>
            </a:r>
            <a:r>
              <a:rPr lang="de-DE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1515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Macintosh PowerPoint</Application>
  <PresentationFormat>Breitbild</PresentationFormat>
  <Paragraphs>75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Wingdings,Sans-Serif</vt:lpstr>
      <vt:lpstr>Office</vt:lpstr>
      <vt:lpstr>Absicherung gegen Unfälle  </vt:lpstr>
      <vt:lpstr>Um was geht es?</vt:lpstr>
      <vt:lpstr>ARAG-Sportversicherung über NFV/LSB</vt:lpstr>
      <vt:lpstr>ARAG-Sportversicherung über NFV/LSB</vt:lpstr>
      <vt:lpstr>ARAG-Sportversicherung über NFV/LSB</vt:lpstr>
      <vt:lpstr>VBG - Verwaltungsberufsgenossenschaft</vt:lpstr>
      <vt:lpstr>VBG - Verwaltungsberufsgenossenschaft</vt:lpstr>
      <vt:lpstr>Danke fürs Zuhören!   Fragen?    Nachlesen:  https://www.vbg.de/cms/_Resources/Persistent/a/e/7/3/ae73dac941519948079575e074d90b1bdbabdc06/Sportvereine_bei_der_VBG.pdf   https://www.nfv.de/service-und-verein/praktisches/sportversicherungen#1+accordion-3133-0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Kühne</dc:creator>
  <cp:lastModifiedBy>Olaf Lahse</cp:lastModifiedBy>
  <cp:revision>1283</cp:revision>
  <dcterms:created xsi:type="dcterms:W3CDTF">2023-08-14T20:27:09Z</dcterms:created>
  <dcterms:modified xsi:type="dcterms:W3CDTF">2024-04-15T18:35:22Z</dcterms:modified>
</cp:coreProperties>
</file>