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0" r:id="rId4"/>
    <p:sldId id="258" r:id="rId5"/>
    <p:sldId id="269" r:id="rId6"/>
    <p:sldId id="261" r:id="rId7"/>
    <p:sldId id="262" r:id="rId8"/>
    <p:sldId id="271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B6EAA6-E8D4-CC46-B4D4-1D2B311917A9}">
          <p14:sldIdLst>
            <p14:sldId id="256"/>
            <p14:sldId id="259"/>
            <p14:sldId id="270"/>
            <p14:sldId id="258"/>
            <p14:sldId id="269"/>
            <p14:sldId id="261"/>
            <p14:sldId id="262"/>
            <p14:sldId id="271"/>
            <p14:sldId id="263"/>
            <p14:sldId id="26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/>
    <p:restoredTop sz="94609"/>
  </p:normalViewPr>
  <p:slideViewPr>
    <p:cSldViewPr snapToGrid="0" snapToObjects="1">
      <p:cViewPr varScale="1">
        <p:scale>
          <a:sx n="108" d="100"/>
          <a:sy n="108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9E80-E2E1-4243-A525-EFE0E2094A22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E084E-C8C1-034B-8005-BCE6E5C60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73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8EF8-0CFF-354F-AC27-0F314AC24C9E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BA4B-EC36-604F-A115-29245E4069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16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 September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9. September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Streifzug durch das Regelwerk - der Strafraum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7987"/>
            <a:ext cx="7848600" cy="1927225"/>
          </a:xfrm>
        </p:spPr>
        <p:txBody>
          <a:bodyPr/>
          <a:lstStyle/>
          <a:p>
            <a:r>
              <a:rPr lang="de-DE" sz="4000" b="1" dirty="0"/>
              <a:t>Persönlichkeit und</a:t>
            </a:r>
            <a:br>
              <a:rPr lang="de-DE" sz="4000" b="1" dirty="0"/>
            </a:br>
            <a:r>
              <a:rPr lang="de-DE" sz="4000" b="1" dirty="0" err="1"/>
              <a:t>persönlichkeiten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471345"/>
            <a:ext cx="6400800" cy="199856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Lehrabend am 12. September 2022</a:t>
            </a:r>
          </a:p>
          <a:p>
            <a:endParaRPr lang="de-DE" dirty="0"/>
          </a:p>
          <a:p>
            <a:endParaRPr lang="de-DE" sz="1800" dirty="0"/>
          </a:p>
          <a:p>
            <a:r>
              <a:rPr lang="de-DE" sz="1800" dirty="0"/>
              <a:t>Kreisschiedsrichterausschuss im</a:t>
            </a:r>
          </a:p>
          <a:p>
            <a:r>
              <a:rPr lang="de-DE" sz="1800" dirty="0"/>
              <a:t>NFV </a:t>
            </a:r>
            <a:r>
              <a:rPr lang="mr-IN" sz="1800" dirty="0"/>
              <a:t>–</a:t>
            </a:r>
            <a:r>
              <a:rPr lang="de-DE" sz="1800" dirty="0"/>
              <a:t> Kreis Harburg </a:t>
            </a:r>
            <a:r>
              <a:rPr lang="mr-IN" sz="1800" dirty="0"/>
              <a:t>–</a:t>
            </a:r>
            <a:r>
              <a:rPr lang="de-DE" sz="1800" dirty="0"/>
              <a:t> </a:t>
            </a:r>
          </a:p>
          <a:p>
            <a:r>
              <a:rPr lang="de-DE" sz="1800" dirty="0"/>
              <a:t>Referent: Yannik Brunke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1371599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600" i="1" dirty="0"/>
              <a:t>- Im Schiedsrichterwesen</a:t>
            </a:r>
          </a:p>
        </p:txBody>
      </p:sp>
      <p:pic>
        <p:nvPicPr>
          <p:cNvPr id="5" name="Bild 4" descr="images-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80" y="4637288"/>
            <a:ext cx="1660820" cy="16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E4DC1-A12C-B444-8919-57DF0617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Schiedsrichter als Persönlichkeit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570A4D-1D4A-475B-A69A-C78DA40DB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6743" y="1382752"/>
            <a:ext cx="5107257" cy="5029200"/>
          </a:xfrm>
        </p:spPr>
        <p:txBody>
          <a:bodyPr>
            <a:noAutofit/>
          </a:bodyPr>
          <a:lstStyle/>
          <a:p>
            <a:r>
              <a:rPr lang="de-DE" sz="2000" dirty="0"/>
              <a:t>Der Einsatz von bestimmten Persönlichkeitsmitteln kommt sehr auf das Spielklima an…</a:t>
            </a:r>
          </a:p>
          <a:p>
            <a:r>
              <a:rPr lang="de-DE" sz="2000" dirty="0"/>
              <a:t>Geht ein „Spruch“ oder braucht es die „klare Ansage“?</a:t>
            </a:r>
          </a:p>
          <a:p>
            <a:r>
              <a:rPr lang="de-DE" sz="2000" dirty="0"/>
              <a:t>Hatte ich bisher einen ruhigen Nachmittag oder „brennt die Luft“?</a:t>
            </a:r>
          </a:p>
          <a:p>
            <a:r>
              <a:rPr lang="de-DE" sz="2000" dirty="0"/>
              <a:t>Ist jetzt der Zeitpunkt zum einschreiten oder stehe ich dann ungewollt im Mittelpunkt?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2000" dirty="0"/>
              <a:t>Wichtig:</a:t>
            </a:r>
          </a:p>
          <a:p>
            <a:pPr marL="0" indent="0">
              <a:buNone/>
            </a:pPr>
            <a:r>
              <a:rPr lang="de-DE" sz="2000" dirty="0"/>
              <a:t>Jede Aktion muss „authentisch“ sein, d.h. zur eigenen Persönlichkeit passen!</a:t>
            </a:r>
          </a:p>
          <a:p>
            <a:pPr marL="0" indent="0">
              <a:buNone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/>
              <a:t>Berechenbar bleiben!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56D9C9-415E-6C43-8DCB-5AF7205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0" name="Inhaltsplatzhalter 9" descr="Ein Bild, das Gras, Fußball, spielend, Person enthält.&#10;&#10;Automatisch generierte Beschreibung">
            <a:extLst>
              <a:ext uri="{FF2B5EF4-FFF2-40B4-BE49-F238E27FC236}">
                <a16:creationId xmlns:a16="http://schemas.microsoft.com/office/drawing/2014/main" id="{C316FC3A-B9DA-6849-9EA6-685E98033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2916" r="13284"/>
          <a:stretch/>
        </p:blipFill>
        <p:spPr>
          <a:xfrm>
            <a:off x="557562" y="1523999"/>
            <a:ext cx="3378819" cy="4702155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CEFCDD-25A0-5047-8714-B49706752F4E}"/>
              </a:ext>
            </a:extLst>
          </p:cNvPr>
          <p:cNvSpPr txBox="1"/>
          <p:nvPr/>
        </p:nvSpPr>
        <p:spPr>
          <a:xfrm>
            <a:off x="2277017" y="574354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Jannik Meyer</a:t>
            </a:r>
          </a:p>
        </p:txBody>
      </p:sp>
    </p:spTree>
    <p:extLst>
      <p:ext uri="{BB962C8B-B14F-4D97-AF65-F5344CB8AC3E}">
        <p14:creationId xmlns:p14="http://schemas.microsoft.com/office/powerpoint/2010/main" val="27747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Abpfiff! – Noch Fragen?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5927"/>
            <a:ext cx="1066800" cy="329184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8" name="Inhaltsplatzhalter 7" descr="Ein Bild, das Gras, Person, draußen, Fußball enthält.&#10;&#10;Automatisch generierte Beschreibung">
            <a:extLst>
              <a:ext uri="{FF2B5EF4-FFF2-40B4-BE49-F238E27FC236}">
                <a16:creationId xmlns:a16="http://schemas.microsoft.com/office/drawing/2014/main" id="{691CCAE5-CFE3-6D43-A46C-870EF40F1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 b="14111"/>
          <a:stretch/>
        </p:blipFill>
        <p:spPr>
          <a:xfrm>
            <a:off x="1594624" y="1523999"/>
            <a:ext cx="5843239" cy="4548251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5FFECF-A682-C14A-8828-7508DB15234F}"/>
              </a:ext>
            </a:extLst>
          </p:cNvPr>
          <p:cNvSpPr txBox="1"/>
          <p:nvPr/>
        </p:nvSpPr>
        <p:spPr>
          <a:xfrm>
            <a:off x="3545464" y="570291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Ahmad </a:t>
            </a:r>
            <a:r>
              <a:rPr lang="de-DE" dirty="0" err="1">
                <a:solidFill>
                  <a:schemeClr val="bg1"/>
                </a:solidFill>
              </a:rPr>
              <a:t>Souliman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4CA6754-B8F2-F6A9-4C13-D78BD6128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17650" r="9875" b="4665"/>
          <a:stretch/>
        </p:blipFill>
        <p:spPr>
          <a:xfrm>
            <a:off x="6118899" y="918290"/>
            <a:ext cx="2349501" cy="2702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/>
              <a:t>Persönlichkeit bringt jeder von uns mit...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3" name="Grafik 12" descr="Ein Bild, das Gras, draußen, Person, Feld enthält.&#10;&#10;Automatisch generierte Beschreibung">
            <a:extLst>
              <a:ext uri="{FF2B5EF4-FFF2-40B4-BE49-F238E27FC236}">
                <a16:creationId xmlns:a16="http://schemas.microsoft.com/office/drawing/2014/main" id="{FB453075-BCE8-F74D-B3E1-1A8073058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20" b="647"/>
          <a:stretch/>
        </p:blipFill>
        <p:spPr>
          <a:xfrm>
            <a:off x="669402" y="903361"/>
            <a:ext cx="2792099" cy="273557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5897588-8979-9946-A1EA-0E899B84CEE1}"/>
              </a:ext>
            </a:extLst>
          </p:cNvPr>
          <p:cNvSpPr txBox="1">
            <a:spLocks/>
          </p:cNvSpPr>
          <p:nvPr/>
        </p:nvSpPr>
        <p:spPr>
          <a:xfrm>
            <a:off x="914400" y="6382958"/>
            <a:ext cx="8229600" cy="475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3400" dirty="0"/>
              <a:t>... und nimmt sie mit zu den Spielleitungen.</a:t>
            </a:r>
          </a:p>
        </p:txBody>
      </p:sp>
      <p:pic>
        <p:nvPicPr>
          <p:cNvPr id="16" name="Grafik 15" descr="Ein Bild, das Gras, Person, Sport, Zaun enthält.&#10;&#10;Automatisch generierte Beschreibung">
            <a:extLst>
              <a:ext uri="{FF2B5EF4-FFF2-40B4-BE49-F238E27FC236}">
                <a16:creationId xmlns:a16="http://schemas.microsoft.com/office/drawing/2014/main" id="{AE947253-EF26-0E4E-B5BB-DC8BB69686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0" y="903361"/>
            <a:ext cx="2051683" cy="2735577"/>
          </a:xfrm>
          <a:prstGeom prst="rect">
            <a:avLst/>
          </a:prstGeom>
        </p:spPr>
      </p:pic>
      <p:pic>
        <p:nvPicPr>
          <p:cNvPr id="20" name="Grafik 19" descr="Ein Bild, das Gras, Fußball, Person, Feld enthält.&#10;&#10;Automatisch generierte Beschreibung">
            <a:extLst>
              <a:ext uri="{FF2B5EF4-FFF2-40B4-BE49-F238E27FC236}">
                <a16:creationId xmlns:a16="http://schemas.microsoft.com/office/drawing/2014/main" id="{2EE0BA3A-B4EF-D344-B135-9210E3F524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r="6126"/>
          <a:stretch/>
        </p:blipFill>
        <p:spPr>
          <a:xfrm>
            <a:off x="3679902" y="3698112"/>
            <a:ext cx="2051682" cy="2697509"/>
          </a:xfrm>
          <a:prstGeom prst="rect">
            <a:avLst/>
          </a:prstGeom>
        </p:spPr>
      </p:pic>
      <p:pic>
        <p:nvPicPr>
          <p:cNvPr id="22" name="Grafik 21" descr="Ein Bild, das Gras, draußen, Person, Fußball enthält.&#10;&#10;Automatisch generierte Beschreibung">
            <a:extLst>
              <a:ext uri="{FF2B5EF4-FFF2-40B4-BE49-F238E27FC236}">
                <a16:creationId xmlns:a16="http://schemas.microsoft.com/office/drawing/2014/main" id="{70FE599C-1386-2D4F-8CAA-E7AF85921B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"/>
          <a:stretch/>
        </p:blipFill>
        <p:spPr>
          <a:xfrm>
            <a:off x="6118901" y="3698112"/>
            <a:ext cx="2349500" cy="2702688"/>
          </a:xfrm>
          <a:prstGeom prst="rect">
            <a:avLst/>
          </a:prstGeom>
        </p:spPr>
      </p:pic>
      <p:pic>
        <p:nvPicPr>
          <p:cNvPr id="24" name="Grafik 23" descr="Ein Bild, das Gras, Person, draußen, Feld enthält.&#10;&#10;Automatisch generierte Beschreibung">
            <a:extLst>
              <a:ext uri="{FF2B5EF4-FFF2-40B4-BE49-F238E27FC236}">
                <a16:creationId xmlns:a16="http://schemas.microsoft.com/office/drawing/2014/main" id="{8AC814A3-32D0-5C4E-BB6F-EC2BE88CA2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/>
          <a:stretch/>
        </p:blipFill>
        <p:spPr>
          <a:xfrm>
            <a:off x="669401" y="3685449"/>
            <a:ext cx="2769983" cy="269750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59E378A-FA1F-8C41-B538-07ECB683E302}"/>
              </a:ext>
            </a:extLst>
          </p:cNvPr>
          <p:cNvSpPr txBox="1"/>
          <p:nvPr/>
        </p:nvSpPr>
        <p:spPr>
          <a:xfrm>
            <a:off x="1088260" y="326960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Daniel Piotrowski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4ACB968-2006-2A47-9026-1A78E9182E34}"/>
              </a:ext>
            </a:extLst>
          </p:cNvPr>
          <p:cNvSpPr txBox="1"/>
          <p:nvPr/>
        </p:nvSpPr>
        <p:spPr>
          <a:xfrm>
            <a:off x="3786258" y="331611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Marvin </a:t>
            </a:r>
            <a:r>
              <a:rPr lang="de-DE" dirty="0" err="1">
                <a:solidFill>
                  <a:schemeClr val="bg1"/>
                </a:solidFill>
              </a:rPr>
              <a:t>Schories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2C269BB-AD09-624D-B50F-960ADCE2C3CF}"/>
              </a:ext>
            </a:extLst>
          </p:cNvPr>
          <p:cNvSpPr txBox="1"/>
          <p:nvPr/>
        </p:nvSpPr>
        <p:spPr>
          <a:xfrm>
            <a:off x="6434602" y="3312726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Volkmar </a:t>
            </a:r>
            <a:r>
              <a:rPr lang="de-DE" dirty="0" err="1">
                <a:solidFill>
                  <a:schemeClr val="bg1"/>
                </a:solidFill>
              </a:rPr>
              <a:t>Klutsch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412B273-F733-0A45-BE68-69033831781A}"/>
              </a:ext>
            </a:extLst>
          </p:cNvPr>
          <p:cNvSpPr txBox="1"/>
          <p:nvPr/>
        </p:nvSpPr>
        <p:spPr>
          <a:xfrm>
            <a:off x="1088260" y="602628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Alexander Schulz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FDBA876-3238-5248-A38A-8BDDC41C8FA3}"/>
              </a:ext>
            </a:extLst>
          </p:cNvPr>
          <p:cNvSpPr txBox="1"/>
          <p:nvPr/>
        </p:nvSpPr>
        <p:spPr>
          <a:xfrm>
            <a:off x="3613244" y="6026289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P. Ort / M. Schwanz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C1E1E3E-3AF7-9F40-A4D1-E2A6FFCF119C}"/>
              </a:ext>
            </a:extLst>
          </p:cNvPr>
          <p:cNvSpPr txBox="1"/>
          <p:nvPr/>
        </p:nvSpPr>
        <p:spPr>
          <a:xfrm>
            <a:off x="6620550" y="604752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Nick Bichler</a:t>
            </a:r>
          </a:p>
        </p:txBody>
      </p:sp>
    </p:spTree>
    <p:extLst>
      <p:ext uri="{BB962C8B-B14F-4D97-AF65-F5344CB8AC3E}">
        <p14:creationId xmlns:p14="http://schemas.microsoft.com/office/powerpoint/2010/main" val="358217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CD24951-F083-4B0F-B526-A0298D3C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A6D3B6-F4F7-442D-85F3-2FC0B415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6205"/>
            <a:ext cx="5163015" cy="4975451"/>
          </a:xfrm>
        </p:spPr>
        <p:txBody>
          <a:bodyPr>
            <a:normAutofit/>
          </a:bodyPr>
          <a:lstStyle/>
          <a:p>
            <a:r>
              <a:rPr lang="de-DE" dirty="0"/>
              <a:t>Gesamtheit der persönlichen (charakteristischen, individuellen) Eigenschaften eines Menschen</a:t>
            </a:r>
          </a:p>
          <a:p>
            <a:r>
              <a:rPr lang="de-DE" dirty="0"/>
              <a:t>Mensch mit ausgeprägter individueller Eigenart</a:t>
            </a:r>
          </a:p>
          <a:p>
            <a:r>
              <a:rPr lang="de-DE" dirty="0"/>
              <a:t>Jemand, der eine führende Rolle spielt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i="1" dirty="0"/>
              <a:t>(aus: Duden)</a:t>
            </a:r>
          </a:p>
        </p:txBody>
      </p:sp>
      <p:pic>
        <p:nvPicPr>
          <p:cNvPr id="7" name="Inhaltsplatzhalter 6" descr="Ein Bild, das Gras, Person, Fußball, Feld enthält.&#10;&#10;Automatisch generierte Beschreibung">
            <a:extLst>
              <a:ext uri="{FF2B5EF4-FFF2-40B4-BE49-F238E27FC236}">
                <a16:creationId xmlns:a16="http://schemas.microsoft.com/office/drawing/2014/main" id="{674990F3-E461-194F-B07D-A642AB9FE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2250" b="2"/>
          <a:stretch/>
        </p:blipFill>
        <p:spPr>
          <a:xfrm>
            <a:off x="5481708" y="712986"/>
            <a:ext cx="3489447" cy="5678670"/>
          </a:xfr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4FC966-1F57-F040-B24F-09BE8396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862BE-159A-3743-B083-0C5284063E3F}"/>
              </a:ext>
            </a:extLst>
          </p:cNvPr>
          <p:cNvSpPr txBox="1"/>
          <p:nvPr/>
        </p:nvSpPr>
        <p:spPr>
          <a:xfrm>
            <a:off x="5575979" y="602232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Hubert Junge &amp; Christoph Witt</a:t>
            </a:r>
          </a:p>
        </p:txBody>
      </p:sp>
    </p:spTree>
    <p:extLst>
      <p:ext uri="{BB962C8B-B14F-4D97-AF65-F5344CB8AC3E}">
        <p14:creationId xmlns:p14="http://schemas.microsoft.com/office/powerpoint/2010/main" val="1017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Vorüberlegungen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0507" cy="4876800"/>
          </a:xfrm>
        </p:spPr>
        <p:txBody>
          <a:bodyPr/>
          <a:lstStyle/>
          <a:p>
            <a:r>
              <a:rPr lang="de-DE" dirty="0"/>
              <a:t>Welche Bandbreite von Fußballer- und Schiedsrichterpersönlichkeiten gibt es?</a:t>
            </a:r>
          </a:p>
          <a:p>
            <a:endParaRPr lang="de-DE" dirty="0"/>
          </a:p>
          <a:p>
            <a:r>
              <a:rPr lang="de-DE" dirty="0"/>
              <a:t>Was ist die Bedeutung der Schiedsrichterpersönlichkeit?</a:t>
            </a:r>
          </a:p>
          <a:p>
            <a:pPr lvl="1"/>
            <a:r>
              <a:rPr lang="de-DE" dirty="0"/>
              <a:t>Wie ist das Zusammenspiel zwischen Regelkunde, Auftreten und Persönlichkeit?</a:t>
            </a:r>
          </a:p>
          <a:p>
            <a:pPr marL="274320" lvl="1" indent="0">
              <a:buNone/>
            </a:pPr>
            <a:endParaRPr lang="de-DE" dirty="0"/>
          </a:p>
          <a:p>
            <a:r>
              <a:rPr lang="de-DE" dirty="0"/>
              <a:t>Wie ist meine eigene Persönlichkeit?</a:t>
            </a:r>
          </a:p>
          <a:p>
            <a:pPr lvl="1"/>
            <a:r>
              <a:rPr lang="de-DE" dirty="0"/>
              <a:t>Was macht mich als Schiedsrichter aus?</a:t>
            </a:r>
          </a:p>
          <a:p>
            <a:pPr lvl="1"/>
            <a:r>
              <a:rPr lang="de-DE" dirty="0"/>
              <a:t>Wie kann ich meine persönlichen Stärken gezielt einsetzen?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5927"/>
            <a:ext cx="1066800" cy="329184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5" name="Grafik 4" descr="Ein Bild, das Gras, Person, draußen, Feld enthält.&#10;&#10;Automatisch generierte Beschreibung">
            <a:extLst>
              <a:ext uri="{FF2B5EF4-FFF2-40B4-BE49-F238E27FC236}">
                <a16:creationId xmlns:a16="http://schemas.microsoft.com/office/drawing/2014/main" id="{1CAC6EB5-4C4A-F447-AF8B-61152D0DF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24328" r="47864" b="3353"/>
          <a:stretch/>
        </p:blipFill>
        <p:spPr>
          <a:xfrm>
            <a:off x="6991815" y="1094678"/>
            <a:ext cx="1694985" cy="51213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AB2697-9C28-EA41-9A04-48940D0C3798}"/>
              </a:ext>
            </a:extLst>
          </p:cNvPr>
          <p:cNvSpPr txBox="1"/>
          <p:nvPr/>
        </p:nvSpPr>
        <p:spPr>
          <a:xfrm>
            <a:off x="7189129" y="584668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Olaf </a:t>
            </a:r>
            <a:r>
              <a:rPr lang="de-DE" dirty="0" err="1"/>
              <a:t>Lahse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96BE82-5788-4F6A-BB57-7532D5B9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err="1"/>
              <a:t>Einstieg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03B6E-60C4-479C-9EE1-4E3836684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7649" y="1524000"/>
            <a:ext cx="7326351" cy="4718304"/>
          </a:xfrm>
        </p:spPr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err="1"/>
              <a:t>Spitzenschiedsricher:in</a:t>
            </a:r>
            <a:r>
              <a:rPr lang="de-DE" dirty="0"/>
              <a:t>, </a:t>
            </a:r>
            <a:r>
              <a:rPr lang="de-DE" dirty="0" err="1"/>
              <a:t>Profi-Fußballer:in</a:t>
            </a:r>
            <a:r>
              <a:rPr lang="de-DE" dirty="0"/>
              <a:t> oder -</a:t>
            </a:r>
            <a:r>
              <a:rPr lang="de-DE" dirty="0" err="1"/>
              <a:t>trainer:in</a:t>
            </a:r>
            <a:r>
              <a:rPr lang="de-DE" dirty="0"/>
              <a:t> kennt ihr, mit dessen Persönlichkeit ihr euch identifizieren könnt?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Welche Charaktereigenschaften bringt der-/diejenige mit?</a:t>
            </a:r>
          </a:p>
          <a:p>
            <a:pPr lvl="1"/>
            <a:r>
              <a:rPr lang="de-DE" dirty="0"/>
              <a:t>Warum sind diese Charaktereigenschaften für den Fußball nützlich?</a:t>
            </a:r>
          </a:p>
          <a:p>
            <a:pPr lvl="1"/>
            <a:r>
              <a:rPr lang="de-DE" dirty="0"/>
              <a:t>Wo liegen Nachteile/Schwächen der jeweiligen Persönlichkeit?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BDD76A-F5EC-174D-8866-E89E0E05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Grafik 6" descr="Ein Bild, das Gras, Fußball, Person, draußen enthält.&#10;&#10;Automatisch generierte Beschreibung">
            <a:extLst>
              <a:ext uri="{FF2B5EF4-FFF2-40B4-BE49-F238E27FC236}">
                <a16:creationId xmlns:a16="http://schemas.microsoft.com/office/drawing/2014/main" id="{2367005B-7EE1-FE47-B7AC-695697EA6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r="57119"/>
          <a:stretch/>
        </p:blipFill>
        <p:spPr>
          <a:xfrm>
            <a:off x="289931" y="1524000"/>
            <a:ext cx="1771320" cy="458485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594FC53-650C-504E-A591-306D1AC3E456}"/>
              </a:ext>
            </a:extLst>
          </p:cNvPr>
          <p:cNvSpPr txBox="1"/>
          <p:nvPr/>
        </p:nvSpPr>
        <p:spPr>
          <a:xfrm>
            <a:off x="333358" y="58062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Olaf Schröder</a:t>
            </a:r>
          </a:p>
        </p:txBody>
      </p:sp>
    </p:spTree>
    <p:extLst>
      <p:ext uri="{BB962C8B-B14F-4D97-AF65-F5344CB8AC3E}">
        <p14:creationId xmlns:p14="http://schemas.microsoft.com/office/powerpoint/2010/main" val="38971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90600"/>
          </a:xfrm>
        </p:spPr>
        <p:txBody>
          <a:bodyPr>
            <a:normAutofit/>
          </a:bodyPr>
          <a:lstStyle/>
          <a:p>
            <a:r>
              <a:rPr lang="de-DE" dirty="0"/>
              <a:t>Vielfältige Persönlichkeitszüge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3561" y="1173480"/>
            <a:ext cx="8229600" cy="5932449"/>
          </a:xfrm>
        </p:spPr>
        <p:txBody>
          <a:bodyPr>
            <a:normAutofit/>
          </a:bodyPr>
          <a:lstStyle/>
          <a:p>
            <a:r>
              <a:rPr lang="de-DE" dirty="0"/>
              <a:t>In welchen Spielsituationen sind diese besonders wichtig?</a:t>
            </a:r>
          </a:p>
          <a:p>
            <a:pPr lvl="1"/>
            <a:r>
              <a:rPr lang="de-DE" dirty="0"/>
              <a:t>Knappe/Strittige Entscheidungen</a:t>
            </a:r>
          </a:p>
          <a:p>
            <a:pPr lvl="1"/>
            <a:r>
              <a:rPr lang="de-DE" dirty="0"/>
              <a:t>Spielentscheidende Situationen</a:t>
            </a:r>
          </a:p>
          <a:p>
            <a:pPr lvl="1"/>
            <a:r>
              <a:rPr lang="de-DE" dirty="0"/>
              <a:t>Persönliche Strafen</a:t>
            </a:r>
          </a:p>
          <a:p>
            <a:pPr lvl="2"/>
            <a:r>
              <a:rPr lang="de-DE" dirty="0"/>
              <a:t>Ermahnung </a:t>
            </a:r>
          </a:p>
          <a:p>
            <a:pPr lvl="2"/>
            <a:r>
              <a:rPr lang="de-DE" dirty="0"/>
              <a:t>Verwarnung </a:t>
            </a:r>
          </a:p>
          <a:p>
            <a:pPr lvl="2"/>
            <a:r>
              <a:rPr lang="de-DE" dirty="0"/>
              <a:t>Feldverweis</a:t>
            </a:r>
          </a:p>
          <a:p>
            <a:pPr lvl="2"/>
            <a:endParaRPr lang="de-DE" dirty="0"/>
          </a:p>
          <a:p>
            <a:pPr marL="548640" lvl="2" indent="0">
              <a:buNone/>
            </a:pPr>
            <a:endParaRPr lang="de-DE" dirty="0"/>
          </a:p>
          <a:p>
            <a:pPr marL="548640" lvl="2" indent="0">
              <a:buNone/>
            </a:pPr>
            <a:endParaRPr lang="de-DE" dirty="0"/>
          </a:p>
          <a:p>
            <a:pPr marL="548640" lvl="2" indent="0">
              <a:buNone/>
            </a:pPr>
            <a:endParaRPr lang="de-DE" dirty="0"/>
          </a:p>
          <a:p>
            <a:pPr marL="548640" lvl="2" indent="0">
              <a:buNone/>
            </a:pPr>
            <a:endParaRPr lang="de-DE" dirty="0"/>
          </a:p>
          <a:p>
            <a:r>
              <a:rPr lang="de-DE" dirty="0"/>
              <a:t>Immer, wenn es um Deeskalation geht, könnt ihr mit Persönlichkeit viel erreichen!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5" name="Grafik 4" descr="Ein Bild, das Gras, Person, Fußball, Feld enthält.&#10;&#10;Automatisch generierte Beschreibung">
            <a:extLst>
              <a:ext uri="{FF2B5EF4-FFF2-40B4-BE49-F238E27FC236}">
                <a16:creationId xmlns:a16="http://schemas.microsoft.com/office/drawing/2014/main" id="{362ECC2C-E6FE-2142-8775-275328E97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1" y="1726439"/>
            <a:ext cx="3964878" cy="35931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08E910-A8EF-5442-847B-A10920A5F2FB}"/>
              </a:ext>
            </a:extLst>
          </p:cNvPr>
          <p:cNvSpPr txBox="1"/>
          <p:nvPr/>
        </p:nvSpPr>
        <p:spPr>
          <a:xfrm>
            <a:off x="6706457" y="1814822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Kim-Jana </a:t>
            </a:r>
            <a:r>
              <a:rPr lang="de-DE" dirty="0" err="1">
                <a:solidFill>
                  <a:schemeClr val="bg1"/>
                </a:solidFill>
              </a:rPr>
              <a:t>Trenkner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Wie würdet ihr handeln?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6344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Spieler ist mit einer Entscheidung nicht einverstanden und macht dies im Zwiegespräch deutlich. </a:t>
            </a:r>
          </a:p>
          <a:p>
            <a:pPr marL="0" indent="0">
              <a:buNone/>
            </a:pPr>
            <a:r>
              <a:rPr lang="de-DE" dirty="0"/>
              <a:t>Ihr ermahnt diesen Spieler deutlich unter Einsatz von besprochenen Persönlichkeitszügen.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A4FA6CC-637B-514C-A509-44822D50B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4" t="10228" r="34756" b="5635"/>
          <a:stretch/>
        </p:blipFill>
        <p:spPr>
          <a:xfrm>
            <a:off x="6326458" y="595864"/>
            <a:ext cx="2587083" cy="5666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D9785EA-77FA-5D41-966C-BEA0817CB52D}"/>
              </a:ext>
            </a:extLst>
          </p:cNvPr>
          <p:cNvSpPr txBox="1"/>
          <p:nvPr/>
        </p:nvSpPr>
        <p:spPr>
          <a:xfrm>
            <a:off x="6854405" y="589280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Marten </a:t>
            </a:r>
            <a:r>
              <a:rPr lang="de-DE" dirty="0" err="1">
                <a:solidFill>
                  <a:schemeClr val="bg1"/>
                </a:solidFill>
              </a:rPr>
              <a:t>Menk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Wie würdet ihr handeln?</a:t>
            </a:r>
          </a:p>
        </p:txBody>
      </p:sp>
      <p:pic>
        <p:nvPicPr>
          <p:cNvPr id="10" name="Grafik 9" descr="Ein Bild, das Gras, Person, Fußball, draußen enthält.&#10;&#10;Automatisch generierte Beschreibung">
            <a:extLst>
              <a:ext uri="{FF2B5EF4-FFF2-40B4-BE49-F238E27FC236}">
                <a16:creationId xmlns:a16="http://schemas.microsoft.com/office/drawing/2014/main" id="{261FE95F-FE8A-604F-B7A4-1692EAE5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r="30099" b="2"/>
          <a:stretch/>
        </p:blipFill>
        <p:spPr>
          <a:xfrm>
            <a:off x="457200" y="1673352"/>
            <a:ext cx="4038600" cy="4718304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Die Bank hat sich über eine Entscheidung „Weiterspielen“ von euch aufgeregt, ohne dabei unsportlich zu werden. </a:t>
            </a:r>
          </a:p>
          <a:p>
            <a:pPr marL="0" indent="0">
              <a:buNone/>
            </a:pPr>
            <a:r>
              <a:rPr lang="de-DE" dirty="0"/>
              <a:t>In der nächsten Unterbrechung muss der Ball geholt werden und ihr seid in der Nähe der Bank.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E1F53A-850E-674C-9AC4-CDA9D6803398}"/>
              </a:ext>
            </a:extLst>
          </p:cNvPr>
          <p:cNvSpPr txBox="1"/>
          <p:nvPr/>
        </p:nvSpPr>
        <p:spPr>
          <a:xfrm>
            <a:off x="630045" y="6022324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Yannik Brunke</a:t>
            </a:r>
          </a:p>
        </p:txBody>
      </p:sp>
    </p:spTree>
    <p:extLst>
      <p:ext uri="{BB962C8B-B14F-4D97-AF65-F5344CB8AC3E}">
        <p14:creationId xmlns:p14="http://schemas.microsoft.com/office/powerpoint/2010/main" val="8377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6344"/>
            <a:ext cx="8229600" cy="990600"/>
          </a:xfrm>
        </p:spPr>
        <p:txBody>
          <a:bodyPr anchor="ctr">
            <a:normAutofit/>
          </a:bodyPr>
          <a:lstStyle/>
          <a:p>
            <a:r>
              <a:rPr lang="de-DE" dirty="0"/>
              <a:t>Schiedsrichter als Persönlichkeit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878A612-BF31-3847-BD24-84305A577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3541"/>
            <a:ext cx="4038600" cy="50981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/>
              <a:t>Jede:r</a:t>
            </a:r>
            <a:r>
              <a:rPr lang="de-DE" sz="2400" dirty="0"/>
              <a:t> </a:t>
            </a:r>
            <a:r>
              <a:rPr lang="de-DE" sz="2400" dirty="0" err="1"/>
              <a:t>Schiedsrichter:in</a:t>
            </a:r>
            <a:r>
              <a:rPr lang="de-DE" sz="2400" dirty="0"/>
              <a:t> ist auf dem Platz eine Persönlichkeit – ob er will, oder nicht.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Mensch mit ausgeprägter </a:t>
            </a:r>
            <a:r>
              <a:rPr lang="de-DE" b="1" dirty="0"/>
              <a:t>individueller</a:t>
            </a:r>
            <a:r>
              <a:rPr lang="de-DE" dirty="0"/>
              <a:t> Eigenart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Jemand, der eine </a:t>
            </a:r>
            <a:r>
              <a:rPr lang="de-DE" b="1" dirty="0"/>
              <a:t>führende</a:t>
            </a:r>
            <a:r>
              <a:rPr lang="de-DE" dirty="0"/>
              <a:t> Rolle spielt.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Ihr könnt aus eurer </a:t>
            </a:r>
            <a:r>
              <a:rPr lang="de-DE" sz="2400" b="1" dirty="0"/>
              <a:t>eigenen Persönlichkeit </a:t>
            </a:r>
            <a:r>
              <a:rPr lang="de-DE" sz="2400" dirty="0"/>
              <a:t>Eigenschaften mitnehmen, die ihr im Spiel aktiv einsetzen könnt!</a:t>
            </a:r>
          </a:p>
          <a:p>
            <a:pPr>
              <a:lnSpc>
                <a:spcPct val="90000"/>
              </a:lnSpc>
            </a:pPr>
            <a:endParaRPr lang="de-DE" sz="2400" dirty="0"/>
          </a:p>
        </p:txBody>
      </p:sp>
      <p:pic>
        <p:nvPicPr>
          <p:cNvPr id="12" name="Grafik 11" descr="Ein Bild, das Gras, draußen, Person, Feld enthält.&#10;&#10;Automatisch generierte Beschreibung">
            <a:extLst>
              <a:ext uri="{FF2B5EF4-FFF2-40B4-BE49-F238E27FC236}">
                <a16:creationId xmlns:a16="http://schemas.microsoft.com/office/drawing/2014/main" id="{E0FB207F-FA8C-0543-92AE-7720B2515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32411" b="3"/>
          <a:stretch/>
        </p:blipFill>
        <p:spPr>
          <a:xfrm>
            <a:off x="4648199" y="1293541"/>
            <a:ext cx="4363697" cy="509811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D5A754-F6A3-CE44-A4A9-1B245687A26D}"/>
              </a:ext>
            </a:extLst>
          </p:cNvPr>
          <p:cNvSpPr txBox="1"/>
          <p:nvPr/>
        </p:nvSpPr>
        <p:spPr>
          <a:xfrm>
            <a:off x="6830047" y="574354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Mattis </a:t>
            </a:r>
            <a:r>
              <a:rPr lang="de-DE" dirty="0" err="1">
                <a:solidFill>
                  <a:schemeClr val="bg1"/>
                </a:solidFill>
              </a:rPr>
              <a:t>Kuk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Bildschirmpräsentation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Persönlichkeit und persönlichkeiten</vt:lpstr>
      <vt:lpstr>Persönlichkeit bringt jeder von uns mit...</vt:lpstr>
      <vt:lpstr>Definition</vt:lpstr>
      <vt:lpstr>Vorüberlegungen</vt:lpstr>
      <vt:lpstr>Einstieg</vt:lpstr>
      <vt:lpstr>Vielfältige Persönlichkeitszüge</vt:lpstr>
      <vt:lpstr>Wie würdet ihr handeln?</vt:lpstr>
      <vt:lpstr>Wie würdet ihr handeln?</vt:lpstr>
      <vt:lpstr>Schiedsrichter als Persönlichkeit</vt:lpstr>
      <vt:lpstr>Schiedsrichter als Persönlichkeit</vt:lpstr>
      <vt:lpstr>Abpfiff! –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Laufverhalten von Schiedsrichtern i</dc:title>
  <dc:creator>Microsoft Office User</dc:creator>
  <cp:lastModifiedBy>Lahse, Olaf</cp:lastModifiedBy>
  <cp:revision>43</cp:revision>
  <dcterms:created xsi:type="dcterms:W3CDTF">2021-01-11T08:41:12Z</dcterms:created>
  <dcterms:modified xsi:type="dcterms:W3CDTF">2022-09-13T09:19:38Z</dcterms:modified>
</cp:coreProperties>
</file>