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912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394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923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467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782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21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16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75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55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59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43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4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012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0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46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06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2359-4ABA-463F-AA10-0FFE89CE53FD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24127D-7A6E-419C-BFEB-360CB3867FB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434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Konformität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trike="sngStrike" dirty="0"/>
              <a:t>Onlineseminar</a:t>
            </a:r>
            <a:r>
              <a:rPr lang="de-DE" dirty="0"/>
              <a:t> Schiedsrichter Kreis Harburg</a:t>
            </a:r>
            <a:br>
              <a:rPr lang="de-DE" dirty="0"/>
            </a:br>
            <a:r>
              <a:rPr lang="de-DE" dirty="0"/>
              <a:t>Lennart Fahnenmüller, </a:t>
            </a:r>
            <a:r>
              <a:rPr lang="de-DE" strike="sngStrike" dirty="0"/>
              <a:t>23.11.2020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8A96622C-5B35-4844-9E82-438AB537A9BB}"/>
              </a:ext>
            </a:extLst>
          </p:cNvPr>
          <p:cNvSpPr/>
          <p:nvPr/>
        </p:nvSpPr>
        <p:spPr>
          <a:xfrm rot="20729478">
            <a:off x="2032172" y="3924300"/>
            <a:ext cx="2206453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Lehrabend</a:t>
            </a:r>
            <a:br>
              <a:rPr lang="de-DE" dirty="0"/>
            </a:br>
            <a:r>
              <a:rPr lang="de-DE" dirty="0"/>
              <a:t>21.03.2022</a:t>
            </a:r>
          </a:p>
        </p:txBody>
      </p:sp>
    </p:spTree>
    <p:extLst>
      <p:ext uri="{BB962C8B-B14F-4D97-AF65-F5344CB8AC3E}">
        <p14:creationId xmlns:p14="http://schemas.microsoft.com/office/powerpoint/2010/main" val="426674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>
                <a:solidFill>
                  <a:schemeClr val="accent1"/>
                </a:solidFill>
              </a:rPr>
              <a:t>Begriffsbestimmung</a:t>
            </a:r>
          </a:p>
          <a:p>
            <a:pPr>
              <a:buFont typeface="+mj-lt"/>
              <a:buAutoNum type="arabicPeriod"/>
            </a:pPr>
            <a:r>
              <a:rPr lang="de-DE" dirty="0">
                <a:solidFill>
                  <a:schemeClr val="accent1"/>
                </a:solidFill>
              </a:rPr>
              <a:t>Praktische Anwendung auf das Schiedsrichterwesen</a:t>
            </a:r>
          </a:p>
          <a:p>
            <a:pPr>
              <a:buFont typeface="+mj-lt"/>
              <a:buAutoNum type="arabicPeriod"/>
            </a:pPr>
            <a:r>
              <a:rPr lang="de-DE" dirty="0">
                <a:solidFill>
                  <a:schemeClr val="accent1"/>
                </a:solidFill>
              </a:rPr>
              <a:t>Relevanz von Konformität</a:t>
            </a:r>
          </a:p>
          <a:p>
            <a:pPr>
              <a:buFont typeface="+mj-lt"/>
              <a:buAutoNum type="arabicPeriod"/>
            </a:pPr>
            <a:r>
              <a:rPr lang="de-DE" dirty="0">
                <a:solidFill>
                  <a:schemeClr val="accent1"/>
                </a:solidFill>
              </a:rPr>
              <a:t>Vorteile von Konformität</a:t>
            </a:r>
          </a:p>
          <a:p>
            <a:pPr>
              <a:buFont typeface="+mj-lt"/>
              <a:buAutoNum type="arabicPeriod"/>
            </a:pPr>
            <a:r>
              <a:rPr lang="de-DE" dirty="0">
                <a:solidFill>
                  <a:schemeClr val="accent1"/>
                </a:solidFill>
              </a:rPr>
              <a:t>Videoanalyse</a:t>
            </a:r>
          </a:p>
        </p:txBody>
      </p:sp>
    </p:spTree>
    <p:extLst>
      <p:ext uri="{BB962C8B-B14F-4D97-AF65-F5344CB8AC3E}">
        <p14:creationId xmlns:p14="http://schemas.microsoft.com/office/powerpoint/2010/main" val="1727476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Begriffsbestimmung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Konformität/konform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„Übereinstimmung mit der Einstellung, dem Verhalten der anderen“ (Duden)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aus lat. „</a:t>
            </a:r>
            <a:r>
              <a:rPr lang="de-DE" dirty="0" err="1">
                <a:solidFill>
                  <a:schemeClr val="accent1"/>
                </a:solidFill>
              </a:rPr>
              <a:t>conformis</a:t>
            </a:r>
            <a:r>
              <a:rPr lang="de-DE" dirty="0">
                <a:solidFill>
                  <a:schemeClr val="accent1"/>
                </a:solidFill>
              </a:rPr>
              <a:t>“: gleichförmig, ähnlich</a:t>
            </a:r>
          </a:p>
          <a:p>
            <a:r>
              <a:rPr lang="de-DE" dirty="0">
                <a:solidFill>
                  <a:schemeClr val="accent1"/>
                </a:solidFill>
              </a:rPr>
              <a:t>Nicht verwechseln!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gleich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identisch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unterschiedslos</a:t>
            </a:r>
          </a:p>
          <a:p>
            <a:r>
              <a:rPr lang="de-DE" dirty="0">
                <a:solidFill>
                  <a:schemeClr val="accent1"/>
                </a:solidFill>
              </a:rPr>
              <a:t>Synonym: einheitlich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„Eine Einheit erkennen lassend“ (Duden)</a:t>
            </a:r>
          </a:p>
          <a:p>
            <a:endParaRPr lang="de-D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46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Praktische Anwendung auf das Schiedsrichterwesen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1"/>
                </a:solidFill>
              </a:rPr>
              <a:t>Auszug Schiedsrichterzeitung </a:t>
            </a:r>
            <a:br>
              <a:rPr lang="de-DE" dirty="0">
                <a:solidFill>
                  <a:schemeClr val="accent1"/>
                </a:solidFill>
              </a:rPr>
            </a:br>
            <a:r>
              <a:rPr lang="de-DE" dirty="0">
                <a:solidFill>
                  <a:schemeClr val="accent1"/>
                </a:solidFill>
              </a:rPr>
              <a:t>1/2015</a:t>
            </a:r>
          </a:p>
          <a:p>
            <a:r>
              <a:rPr lang="de-DE" dirty="0">
                <a:solidFill>
                  <a:schemeClr val="accent1"/>
                </a:solidFill>
              </a:rPr>
              <a:t>„Konformitätstests“ werden</a:t>
            </a:r>
            <a:br>
              <a:rPr lang="de-DE" dirty="0">
                <a:solidFill>
                  <a:schemeClr val="accent1"/>
                </a:solidFill>
              </a:rPr>
            </a:br>
            <a:r>
              <a:rPr lang="de-DE" dirty="0">
                <a:solidFill>
                  <a:schemeClr val="accent1"/>
                </a:solidFill>
              </a:rPr>
              <a:t>mehr und mehr auch im</a:t>
            </a:r>
            <a:br>
              <a:rPr lang="de-DE" dirty="0">
                <a:solidFill>
                  <a:schemeClr val="accent1"/>
                </a:solidFill>
              </a:rPr>
            </a:br>
            <a:r>
              <a:rPr lang="de-DE" dirty="0">
                <a:solidFill>
                  <a:schemeClr val="accent1"/>
                </a:solidFill>
              </a:rPr>
              <a:t>Amateurbereich angewandt</a:t>
            </a:r>
          </a:p>
          <a:p>
            <a:pPr marL="0" indent="0">
              <a:buNone/>
            </a:pPr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Konformität im Schiedsrichterwesen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verschiedene Persönlichkeiten, Spielverläufe und Situationen erfordern unterschiedliches Handeln, aber die Entscheidungen sollen gleichförmig sein und eine Einheit erkennen lassen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wir als Schiedsrichter bilden eine „Einheit“ an Entscheidungen über eine Saison</a:t>
            </a:r>
          </a:p>
          <a:p>
            <a:endParaRPr lang="de-DE" dirty="0">
              <a:solidFill>
                <a:schemeClr val="accent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8493" y="1291780"/>
            <a:ext cx="2114550" cy="330517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/>
          <a:srcRect t="1066"/>
          <a:stretch/>
        </p:blipFill>
        <p:spPr>
          <a:xfrm>
            <a:off x="7686865" y="1291780"/>
            <a:ext cx="2066925" cy="33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Relevanz von Konformität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7771722" cy="450538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Innerhalb des Spiels („klare Linie“)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vorbereiten (Tabellensituation, Fairnesstabelle, Eindruck vor dem Spiel…)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Ereignisse im Spiel annehmen (z.B. frühe „Notbremse“) und Konsequenzen erkennen</a:t>
            </a:r>
          </a:p>
          <a:p>
            <a:r>
              <a:rPr lang="de-DE" dirty="0">
                <a:solidFill>
                  <a:schemeClr val="tx1"/>
                </a:solidFill>
              </a:rPr>
              <a:t>Innerhalb des Gespanns („reinwinken“)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klare Absprachen vor Spielbeginn (Pflicht vor jedem Spiel!)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Assistenten: ruhig „abwarten“, welche Linie der Schiedsrichter fährt</a:t>
            </a:r>
            <a:br>
              <a:rPr lang="de-DE" dirty="0">
                <a:solidFill>
                  <a:schemeClr val="accent1"/>
                </a:solidFill>
              </a:rPr>
            </a:br>
            <a:r>
              <a:rPr lang="de-DE" dirty="0">
                <a:solidFill>
                  <a:schemeClr val="accent1"/>
                </a:solidFill>
              </a:rPr>
              <a:t>(natürlich nicht bei Tor-/Seitenaus, Abseits, verdeckten Vergehen etc.)</a:t>
            </a:r>
          </a:p>
          <a:p>
            <a:r>
              <a:rPr lang="de-DE" dirty="0">
                <a:solidFill>
                  <a:schemeClr val="tx1"/>
                </a:solidFill>
              </a:rPr>
              <a:t>von Schiedsrichter zu Schiedsrichter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keine zwei Spiele sind gleich – aber Entscheidungen müssen </a:t>
            </a:r>
            <a:r>
              <a:rPr lang="de-DE" dirty="0" err="1">
                <a:solidFill>
                  <a:schemeClr val="accent1"/>
                </a:solidFill>
              </a:rPr>
              <a:t>erwartbar</a:t>
            </a:r>
            <a:r>
              <a:rPr lang="de-DE" dirty="0">
                <a:solidFill>
                  <a:schemeClr val="accent1"/>
                </a:solidFill>
              </a:rPr>
              <a:t> und nachvollziehbar ausfallen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Pflichtkarten beachten!</a:t>
            </a:r>
          </a:p>
          <a:p>
            <a:pPr lvl="1"/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7" name="Pfeil nach unten 6"/>
          <p:cNvSpPr/>
          <p:nvPr/>
        </p:nvSpPr>
        <p:spPr>
          <a:xfrm>
            <a:off x="8129016" y="2160589"/>
            <a:ext cx="932688" cy="42793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dirty="0"/>
              <a:t>Absteigende Wichtigkeit</a:t>
            </a:r>
          </a:p>
        </p:txBody>
      </p:sp>
    </p:spTree>
    <p:extLst>
      <p:ext uri="{BB962C8B-B14F-4D97-AF65-F5344CB8AC3E}">
        <p14:creationId xmlns:p14="http://schemas.microsoft.com/office/powerpoint/2010/main" val="25687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Vorteile von Konformität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7771722" cy="4505387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Entscheidungen…</a:t>
            </a:r>
          </a:p>
          <a:p>
            <a:pPr lvl="1"/>
            <a:r>
              <a:rPr lang="de-DE" dirty="0">
                <a:solidFill>
                  <a:schemeClr val="accent1"/>
                </a:solidFill>
              </a:rPr>
              <a:t>sind einfacher zu treffen.</a:t>
            </a:r>
          </a:p>
          <a:p>
            <a:pPr lvl="1"/>
            <a:endParaRPr lang="de-DE" dirty="0">
              <a:solidFill>
                <a:schemeClr val="accent1"/>
              </a:solidFill>
            </a:endParaRPr>
          </a:p>
          <a:p>
            <a:pPr lvl="1"/>
            <a:r>
              <a:rPr lang="de-DE" dirty="0">
                <a:solidFill>
                  <a:schemeClr val="accent1"/>
                </a:solidFill>
              </a:rPr>
              <a:t>sind im Gespann einheitlich.</a:t>
            </a:r>
          </a:p>
          <a:p>
            <a:pPr lvl="1"/>
            <a:endParaRPr lang="de-DE" dirty="0">
              <a:solidFill>
                <a:schemeClr val="accent1"/>
              </a:solidFill>
            </a:endParaRPr>
          </a:p>
          <a:p>
            <a:pPr lvl="1"/>
            <a:r>
              <a:rPr lang="de-DE" dirty="0">
                <a:solidFill>
                  <a:schemeClr val="accent1"/>
                </a:solidFill>
              </a:rPr>
              <a:t>sind </a:t>
            </a:r>
            <a:r>
              <a:rPr lang="de-DE" dirty="0" err="1">
                <a:solidFill>
                  <a:schemeClr val="accent1"/>
                </a:solidFill>
              </a:rPr>
              <a:t>erwartbar</a:t>
            </a:r>
            <a:r>
              <a:rPr lang="de-DE" dirty="0">
                <a:solidFill>
                  <a:schemeClr val="accent1"/>
                </a:solidFill>
              </a:rPr>
              <a:t>.</a:t>
            </a:r>
          </a:p>
          <a:p>
            <a:pPr lvl="2"/>
            <a:r>
              <a:rPr lang="de-DE" dirty="0">
                <a:solidFill>
                  <a:schemeClr val="accent1"/>
                </a:solidFill>
              </a:rPr>
              <a:t>Wenn ein klares Vergehen begangen wird, rechnen Spieler bereits mit der entsprechenden Konsequenz (z.B. „taktisches Foul“ </a:t>
            </a:r>
            <a:r>
              <a:rPr lang="de-DE" dirty="0">
                <a:solidFill>
                  <a:schemeClr val="accent1"/>
                </a:solidFill>
                <a:sym typeface="Wingdings" panose="05000000000000000000" pitchFamily="2" charset="2"/>
              </a:rPr>
              <a:t> Verwarnung)</a:t>
            </a:r>
          </a:p>
          <a:p>
            <a:pPr lvl="2"/>
            <a:r>
              <a:rPr lang="de-DE" dirty="0">
                <a:solidFill>
                  <a:schemeClr val="accent1"/>
                </a:solidFill>
                <a:sym typeface="Wingdings" panose="05000000000000000000" pitchFamily="2" charset="2"/>
              </a:rPr>
              <a:t>Gegenspieler haben weniger Anlass zu Protesten (z.B. Karte fordern)</a:t>
            </a:r>
            <a:endParaRPr lang="de-DE" dirty="0">
              <a:solidFill>
                <a:schemeClr val="accent1"/>
              </a:solidFill>
            </a:endParaRPr>
          </a:p>
          <a:p>
            <a:pPr lvl="1"/>
            <a:endParaRPr lang="de-DE" dirty="0">
              <a:solidFill>
                <a:schemeClr val="accent1"/>
              </a:solidFill>
            </a:endParaRPr>
          </a:p>
          <a:p>
            <a:pPr lvl="1"/>
            <a:r>
              <a:rPr lang="de-DE" dirty="0">
                <a:solidFill>
                  <a:schemeClr val="accent1"/>
                </a:solidFill>
              </a:rPr>
              <a:t>werden besser akzeptiert.</a:t>
            </a:r>
          </a:p>
          <a:p>
            <a:pPr lvl="2"/>
            <a:r>
              <a:rPr lang="de-DE" dirty="0">
                <a:solidFill>
                  <a:schemeClr val="accent1"/>
                </a:solidFill>
              </a:rPr>
              <a:t>Wer das Spiel über durchgängig „konform“ pfeift, wird auch bei einer kniffligen Szene nicht angegangen</a:t>
            </a:r>
          </a:p>
        </p:txBody>
      </p:sp>
    </p:spTree>
    <p:extLst>
      <p:ext uri="{BB962C8B-B14F-4D97-AF65-F5344CB8AC3E}">
        <p14:creationId xmlns:p14="http://schemas.microsoft.com/office/powerpoint/2010/main" val="6292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Videoanalyse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7771722" cy="4505387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Videoquelle: UEFA-Schulungssoftware: www.dutchreferee.com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Bitte nach jeder Szene </a:t>
            </a:r>
            <a:r>
              <a:rPr lang="de-DE" dirty="0">
                <a:solidFill>
                  <a:schemeClr val="tx1"/>
                </a:solidFill>
              </a:rPr>
              <a:t>nur die persönliche Strafe </a:t>
            </a:r>
            <a:r>
              <a:rPr lang="de-DE" dirty="0">
                <a:solidFill>
                  <a:schemeClr val="accent1"/>
                </a:solidFill>
              </a:rPr>
              <a:t>bewerten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Spontan antworten – die erste Assoziation ist oft die Beste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Nicht zu viele Annahmen treffen (z.B. „Wenn das jetzt ein entspanntes Spiel wäre in dem es um nichts geht könnte ich es bei einer Ermahnung belassen.“)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r>
              <a:rPr lang="de-DE" dirty="0">
                <a:solidFill>
                  <a:schemeClr val="accent1"/>
                </a:solidFill>
              </a:rPr>
              <a:t>Manche Szenen sind bewusst im Grenzbereich – das gehört zum Fußball dazu und steht dem Schulungsthema nicht entgegen!</a:t>
            </a:r>
          </a:p>
        </p:txBody>
      </p:sp>
    </p:spTree>
    <p:extLst>
      <p:ext uri="{BB962C8B-B14F-4D97-AF65-F5344CB8AC3E}">
        <p14:creationId xmlns:p14="http://schemas.microsoft.com/office/powerpoint/2010/main" val="17785464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402</Words>
  <Application>Microsoft Office PowerPoint</Application>
  <PresentationFormat>Breitbild</PresentationFormat>
  <Paragraphs>59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Konformität</vt:lpstr>
      <vt:lpstr>Agenda</vt:lpstr>
      <vt:lpstr>1. Begriffsbestimmung</vt:lpstr>
      <vt:lpstr>2. Praktische Anwendung auf das Schiedsrichterwesen</vt:lpstr>
      <vt:lpstr>3. Relevanz von Konformität</vt:lpstr>
      <vt:lpstr>4. Vorteile von Konformität</vt:lpstr>
      <vt:lpstr>5. Videoanalyse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Konformität</dc:title>
  <dc:creator>fahnenmueller</dc:creator>
  <cp:lastModifiedBy>Lennart Fahnenmüller</cp:lastModifiedBy>
  <cp:revision>14</cp:revision>
  <dcterms:created xsi:type="dcterms:W3CDTF">2020-11-23T10:42:05Z</dcterms:created>
  <dcterms:modified xsi:type="dcterms:W3CDTF">2022-03-21T19:38:13Z</dcterms:modified>
</cp:coreProperties>
</file>