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notesSlide36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9.png" ContentType="image/png"/>
  <Override PartName="/ppt/media/image37.tif" ContentType="image/tiff"/>
  <Override PartName="/ppt/media/image1.png" ContentType="image/png"/>
  <Override PartName="/ppt/media/image38.tif" ContentType="image/tiff"/>
  <Override PartName="/ppt/media/image2.png" ContentType="image/png"/>
  <Override PartName="/ppt/media/image39.tif" ContentType="image/tiff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9.tif" ContentType="image/tiff"/>
  <Override PartName="/ppt/media/image15.jpeg" ContentType="image/jpeg"/>
  <Override PartName="/ppt/media/image16.tif" ContentType="image/tiff"/>
  <Override PartName="/ppt/media/image17.tif" ContentType="image/tiff"/>
  <Override PartName="/ppt/media/image18.tif" ContentType="image/tiff"/>
  <Override PartName="/ppt/media/image20.tif" ContentType="image/tiff"/>
  <Override PartName="/ppt/media/image21.tif" ContentType="image/tiff"/>
  <Override PartName="/ppt/media/image22.tif" ContentType="image/tiff"/>
  <Override PartName="/ppt/media/image23.tif" ContentType="image/tiff"/>
  <Override PartName="/ppt/media/image24.tif" ContentType="image/tiff"/>
  <Override PartName="/ppt/media/image25.tif" ContentType="image/tiff"/>
  <Override PartName="/ppt/media/image26.tif" ContentType="image/tiff"/>
  <Override PartName="/ppt/media/image27.tif" ContentType="image/tiff"/>
  <Override PartName="/ppt/media/image28.tif" ContentType="image/tiff"/>
  <Override PartName="/ppt/media/image29.tif" ContentType="image/tiff"/>
  <Override PartName="/ppt/media/image30.tif" ContentType="image/tiff"/>
  <Override PartName="/ppt/media/image31.tif" ContentType="image/tiff"/>
  <Override PartName="/ppt/media/image32.tif" ContentType="image/tiff"/>
  <Override PartName="/ppt/media/image33.tif" ContentType="image/tiff"/>
  <Override PartName="/ppt/media/image34.tif" ContentType="image/tiff"/>
  <Override PartName="/ppt/media/image35.tif" ContentType="image/tiff"/>
  <Override PartName="/ppt/media/image36.tif" ContentType="image/tiff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der Notizen mittels Klicken bearbeiten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de-D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&lt;Kopfzeile&gt;</a:t>
            </a:r>
            <a:endParaRPr b="0"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de-D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de-D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7CDA1775-68E0-4FB2-9BB2-213B2AA337D8}" type="slidenum">
              <a:rPr b="0" lang="de-DE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120" cy="4113720"/>
          </a:xfrm>
          <a:prstGeom prst="rect">
            <a:avLst/>
          </a:prstGeom>
        </p:spPr>
        <p:txBody>
          <a:bodyPr lIns="90000" rIns="90000" tIns="45000" bIns="45000"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Sämtliche Kommunikative Möglichkeiten ausschöpfen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 ist von grundlegender Bedeutung, dass zwischen dem Schiedsrichter und seinen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Mitarbeitern vor jedem Spiel eine eingehende Besprechung stattfindet, um Zeichengebung  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 Zusammenwirken abzustimmen. Es ist von Vorteil, wenn der Spielleiter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aufgrund einer von ihm vorbereiteten Agenda systematisch vorgeht...“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  Und selbst wenn die Mehrzahl der Zeichen der beiden Assistenten in eingespielten Teams 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bereits häufig angesprochen wurde, so beinhaltet die gemeinsame Absprache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doch zugleich eine mentale Vorbereitung auf das anstehende Spiel.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7520">
              <a:lnSpc>
                <a:spcPct val="100000"/>
              </a:lnSpc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slideLayout" Target="../slideLayouts/slideLayout1.xml"/><Relationship Id="rId11" Type="http://schemas.openxmlformats.org/officeDocument/2006/relationships/slideLayout" Target="../slideLayouts/slideLayout2.xml"/><Relationship Id="rId12" Type="http://schemas.openxmlformats.org/officeDocument/2006/relationships/slideLayout" Target="../slideLayouts/slideLayout3.xml"/><Relationship Id="rId13" Type="http://schemas.openxmlformats.org/officeDocument/2006/relationships/slideLayout" Target="../slideLayouts/slideLayout4.xml"/><Relationship Id="rId14" Type="http://schemas.openxmlformats.org/officeDocument/2006/relationships/slideLayout" Target="../slideLayouts/slideLayout5.xml"/><Relationship Id="rId15" Type="http://schemas.openxmlformats.org/officeDocument/2006/relationships/slideLayout" Target="../slideLayouts/slideLayout6.xml"/><Relationship Id="rId16" Type="http://schemas.openxmlformats.org/officeDocument/2006/relationships/slideLayout" Target="../slideLayouts/slideLayout7.xml"/><Relationship Id="rId17" Type="http://schemas.openxmlformats.org/officeDocument/2006/relationships/slideLayout" Target="../slideLayouts/slideLayout8.xml"/><Relationship Id="rId18" Type="http://schemas.openxmlformats.org/officeDocument/2006/relationships/slideLayout" Target="../slideLayouts/slideLayout9.xml"/><Relationship Id="rId19" Type="http://schemas.openxmlformats.org/officeDocument/2006/relationships/slideLayout" Target="../slideLayouts/slideLayout10.xml"/><Relationship Id="rId20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0" y="0"/>
            <a:ext cx="9142920" cy="979920"/>
          </a:xfrm>
          <a:prstGeom prst="rect">
            <a:avLst/>
          </a:prstGeom>
          <a:gradFill>
            <a:gsLst>
              <a:gs pos="0">
                <a:srgbClr val="ffffff"/>
              </a:gs>
              <a:gs pos="39999">
                <a:srgbClr val="ffffff"/>
              </a:gs>
              <a:gs pos="100000">
                <a:srgbClr val="bfbfbf"/>
              </a:gs>
            </a:gsLst>
            <a:lin ang="16200000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" name="I:\NFV-Sparkassen-Supercup\PPT-Vorlage\Bildmaterial\HG-NFV.png" descr=""/>
          <p:cNvPicPr/>
          <p:nvPr/>
        </p:nvPicPr>
        <p:blipFill>
          <a:blip r:embed="rId2"/>
          <a:stretch/>
        </p:blipFill>
        <p:spPr>
          <a:xfrm>
            <a:off x="0" y="884160"/>
            <a:ext cx="9142920" cy="5972760"/>
          </a:xfrm>
          <a:prstGeom prst="rect">
            <a:avLst/>
          </a:prstGeom>
          <a:ln w="12600">
            <a:noFill/>
          </a:ln>
        </p:spPr>
      </p:pic>
      <p:sp>
        <p:nvSpPr>
          <p:cNvPr id="2" name="CustomShape 2" hidden="1"/>
          <p:cNvSpPr/>
          <p:nvPr/>
        </p:nvSpPr>
        <p:spPr>
          <a:xfrm rot="10800000">
            <a:off x="27214920" y="11853000"/>
            <a:ext cx="9034920" cy="280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174" y="0"/>
                </a:lnTo>
                <a:cubicBezTo>
                  <a:pt x="21409" y="0"/>
                  <a:pt x="21600" y="613"/>
                  <a:pt x="21600" y="137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" name="I:\NFV-Sparkassen-Supercup\PPT-Vorlage\Bildmaterial\nfv_logo_ppt.png" descr=""/>
          <p:cNvPicPr/>
          <p:nvPr/>
        </p:nvPicPr>
        <p:blipFill>
          <a:blip r:embed="rId3"/>
          <a:stretch/>
        </p:blipFill>
        <p:spPr>
          <a:xfrm>
            <a:off x="8244000" y="115920"/>
            <a:ext cx="805320" cy="724320"/>
          </a:xfrm>
          <a:prstGeom prst="rect">
            <a:avLst/>
          </a:prstGeom>
          <a:ln w="12600">
            <a:noFill/>
          </a:ln>
        </p:spPr>
      </p:pic>
      <p:sp>
        <p:nvSpPr>
          <p:cNvPr id="4" name="Line 3"/>
          <p:cNvSpPr/>
          <p:nvPr/>
        </p:nvSpPr>
        <p:spPr>
          <a:xfrm>
            <a:off x="0" y="981000"/>
            <a:ext cx="9144000" cy="36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4" hidden="1"/>
          <p:cNvSpPr/>
          <p:nvPr/>
        </p:nvSpPr>
        <p:spPr>
          <a:xfrm flipV="1" rot="10800000">
            <a:off x="27214920" y="8179920"/>
            <a:ext cx="9034920" cy="237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240" y="0"/>
                </a:lnTo>
                <a:cubicBezTo>
                  <a:pt x="21439" y="0"/>
                  <a:pt x="21600" y="613"/>
                  <a:pt x="21600" y="137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CustomShape 5" hidden="1"/>
          <p:cNvSpPr/>
          <p:nvPr/>
        </p:nvSpPr>
        <p:spPr>
          <a:xfrm>
            <a:off x="0" y="0"/>
            <a:ext cx="9142920" cy="979920"/>
          </a:xfrm>
          <a:prstGeom prst="rect">
            <a:avLst/>
          </a:prstGeom>
          <a:gradFill>
            <a:gsLst>
              <a:gs pos="0">
                <a:srgbClr val="ffffff"/>
              </a:gs>
              <a:gs pos="39999">
                <a:srgbClr val="ffffff"/>
              </a:gs>
              <a:gs pos="100000">
                <a:srgbClr val="bfbfbf"/>
              </a:gs>
            </a:gsLst>
            <a:lin ang="16200000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" name="I:\NFV-Sparkassen-Supercup\PPT-Vorlage\Bildmaterial\nfv_logo_ppt.png" descr=""/>
          <p:cNvPicPr/>
          <p:nvPr/>
        </p:nvPicPr>
        <p:blipFill>
          <a:blip r:embed="rId4"/>
          <a:stretch/>
        </p:blipFill>
        <p:spPr>
          <a:xfrm>
            <a:off x="250920" y="1244520"/>
            <a:ext cx="2375280" cy="2132640"/>
          </a:xfrm>
          <a:prstGeom prst="rect">
            <a:avLst/>
          </a:prstGeom>
          <a:ln w="12600">
            <a:noFill/>
          </a:ln>
        </p:spPr>
      </p:pic>
      <p:pic>
        <p:nvPicPr>
          <p:cNvPr id="8" name="I:\NFV-Sparkassen-Supercup\PPT-Vorlage\Bildmaterial\HG-NFV.png" descr=""/>
          <p:cNvPicPr/>
          <p:nvPr/>
        </p:nvPicPr>
        <p:blipFill>
          <a:blip r:embed="rId5"/>
          <a:srcRect l="0" t="0" r="0" b="97879"/>
          <a:stretch/>
        </p:blipFill>
        <p:spPr>
          <a:xfrm>
            <a:off x="0" y="884160"/>
            <a:ext cx="9142920" cy="126000"/>
          </a:xfrm>
          <a:prstGeom prst="rect">
            <a:avLst/>
          </a:prstGeom>
          <a:ln w="12600">
            <a:noFill/>
          </a:ln>
        </p:spPr>
      </p:pic>
      <p:sp>
        <p:nvSpPr>
          <p:cNvPr id="9" name="Line 6"/>
          <p:cNvSpPr/>
          <p:nvPr/>
        </p:nvSpPr>
        <p:spPr>
          <a:xfrm>
            <a:off x="0" y="981000"/>
            <a:ext cx="9144000" cy="36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7"/>
          <p:cNvSpPr/>
          <p:nvPr/>
        </p:nvSpPr>
        <p:spPr>
          <a:xfrm>
            <a:off x="0" y="0"/>
            <a:ext cx="9142920" cy="979920"/>
          </a:xfrm>
          <a:prstGeom prst="rect">
            <a:avLst/>
          </a:prstGeom>
          <a:gradFill>
            <a:gsLst>
              <a:gs pos="0">
                <a:srgbClr val="ffffff"/>
              </a:gs>
              <a:gs pos="39999">
                <a:srgbClr val="ffffff"/>
              </a:gs>
              <a:gs pos="100000">
                <a:srgbClr val="bfbfbf"/>
              </a:gs>
            </a:gsLst>
            <a:lin ang="16200000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" name="I:\NFV-Sparkassen-Supercup\PPT-Vorlage\Bildmaterial\HG-NFV.png" descr=""/>
          <p:cNvPicPr/>
          <p:nvPr/>
        </p:nvPicPr>
        <p:blipFill>
          <a:blip r:embed="rId6"/>
          <a:stretch/>
        </p:blipFill>
        <p:spPr>
          <a:xfrm>
            <a:off x="0" y="884160"/>
            <a:ext cx="9142920" cy="5972760"/>
          </a:xfrm>
          <a:prstGeom prst="rect">
            <a:avLst/>
          </a:prstGeom>
          <a:ln w="12600">
            <a:noFill/>
          </a:ln>
        </p:spPr>
      </p:pic>
      <p:sp>
        <p:nvSpPr>
          <p:cNvPr id="12" name="CustomShape 8"/>
          <p:cNvSpPr/>
          <p:nvPr/>
        </p:nvSpPr>
        <p:spPr>
          <a:xfrm rot="10800000">
            <a:off x="27214920" y="11853000"/>
            <a:ext cx="9034920" cy="280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174" y="0"/>
                </a:lnTo>
                <a:cubicBezTo>
                  <a:pt x="21409" y="0"/>
                  <a:pt x="21600" y="613"/>
                  <a:pt x="21600" y="137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" name="I:\NFV-Sparkassen-Supercup\PPT-Vorlage\Bildmaterial\nfv_logo_ppt.png" descr=""/>
          <p:cNvPicPr/>
          <p:nvPr/>
        </p:nvPicPr>
        <p:blipFill>
          <a:blip r:embed="rId7"/>
          <a:stretch/>
        </p:blipFill>
        <p:spPr>
          <a:xfrm>
            <a:off x="8244000" y="115920"/>
            <a:ext cx="805320" cy="724320"/>
          </a:xfrm>
          <a:prstGeom prst="rect">
            <a:avLst/>
          </a:prstGeom>
          <a:ln w="12600">
            <a:noFill/>
          </a:ln>
        </p:spPr>
      </p:pic>
      <p:sp>
        <p:nvSpPr>
          <p:cNvPr id="14" name="Line 9"/>
          <p:cNvSpPr/>
          <p:nvPr/>
        </p:nvSpPr>
        <p:spPr>
          <a:xfrm>
            <a:off x="0" y="981000"/>
            <a:ext cx="9144000" cy="36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" name="CustomShape 10"/>
          <p:cNvSpPr/>
          <p:nvPr/>
        </p:nvSpPr>
        <p:spPr>
          <a:xfrm flipV="1" rot="10800000">
            <a:off x="27214920" y="8179920"/>
            <a:ext cx="9034920" cy="237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240" y="0"/>
                </a:lnTo>
                <a:cubicBezTo>
                  <a:pt x="21439" y="0"/>
                  <a:pt x="21600" y="613"/>
                  <a:pt x="21600" y="137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" name="CustomShape 11"/>
          <p:cNvSpPr/>
          <p:nvPr/>
        </p:nvSpPr>
        <p:spPr>
          <a:xfrm>
            <a:off x="0" y="0"/>
            <a:ext cx="9142920" cy="979920"/>
          </a:xfrm>
          <a:prstGeom prst="rect">
            <a:avLst/>
          </a:prstGeom>
          <a:gradFill>
            <a:gsLst>
              <a:gs pos="0">
                <a:srgbClr val="ffffff"/>
              </a:gs>
              <a:gs pos="39999">
                <a:srgbClr val="ffffff"/>
              </a:gs>
              <a:gs pos="100000">
                <a:srgbClr val="bfbfbf"/>
              </a:gs>
            </a:gsLst>
            <a:lin ang="16200000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" name="I:\NFV-Sparkassen-Supercup\PPT-Vorlage\Bildmaterial\nfv_logo_ppt.png" descr=""/>
          <p:cNvPicPr/>
          <p:nvPr/>
        </p:nvPicPr>
        <p:blipFill>
          <a:blip r:embed="rId8"/>
          <a:stretch/>
        </p:blipFill>
        <p:spPr>
          <a:xfrm>
            <a:off x="250920" y="1244520"/>
            <a:ext cx="2375280" cy="2132640"/>
          </a:xfrm>
          <a:prstGeom prst="rect">
            <a:avLst/>
          </a:prstGeom>
          <a:ln w="12600">
            <a:noFill/>
          </a:ln>
        </p:spPr>
      </p:pic>
      <p:pic>
        <p:nvPicPr>
          <p:cNvPr id="18" name="I:\NFV-Sparkassen-Supercup\PPT-Vorlage\Bildmaterial\HG-NFV.png" descr=""/>
          <p:cNvPicPr/>
          <p:nvPr/>
        </p:nvPicPr>
        <p:blipFill>
          <a:blip r:embed="rId9"/>
          <a:srcRect l="0" t="0" r="0" b="97879"/>
          <a:stretch/>
        </p:blipFill>
        <p:spPr>
          <a:xfrm>
            <a:off x="0" y="884160"/>
            <a:ext cx="9142920" cy="126000"/>
          </a:xfrm>
          <a:prstGeom prst="rect">
            <a:avLst/>
          </a:prstGeom>
          <a:ln w="12600">
            <a:noFill/>
          </a:ln>
        </p:spPr>
      </p:pic>
      <p:sp>
        <p:nvSpPr>
          <p:cNvPr id="19" name="Line 12"/>
          <p:cNvSpPr/>
          <p:nvPr/>
        </p:nvSpPr>
        <p:spPr>
          <a:xfrm>
            <a:off x="0" y="981000"/>
            <a:ext cx="9144000" cy="36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" name="PlaceHolder 1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de-DE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1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60" r:id="rId21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 hidden="1"/>
          <p:cNvSpPr/>
          <p:nvPr/>
        </p:nvSpPr>
        <p:spPr>
          <a:xfrm>
            <a:off x="0" y="0"/>
            <a:ext cx="9142920" cy="979920"/>
          </a:xfrm>
          <a:prstGeom prst="rect">
            <a:avLst/>
          </a:prstGeom>
          <a:gradFill>
            <a:gsLst>
              <a:gs pos="0">
                <a:srgbClr val="ffffff"/>
              </a:gs>
              <a:gs pos="39999">
                <a:srgbClr val="ffffff"/>
              </a:gs>
              <a:gs pos="100000">
                <a:srgbClr val="bfbfbf"/>
              </a:gs>
            </a:gsLst>
            <a:lin ang="16200000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9" name="I:\NFV-Sparkassen-Supercup\PPT-Vorlage\Bildmaterial\HG-NFV.png" descr=""/>
          <p:cNvPicPr/>
          <p:nvPr/>
        </p:nvPicPr>
        <p:blipFill>
          <a:blip r:embed="rId2"/>
          <a:stretch/>
        </p:blipFill>
        <p:spPr>
          <a:xfrm>
            <a:off x="0" y="884160"/>
            <a:ext cx="9142920" cy="5972760"/>
          </a:xfrm>
          <a:prstGeom prst="rect">
            <a:avLst/>
          </a:prstGeom>
          <a:ln w="12600">
            <a:noFill/>
          </a:ln>
        </p:spPr>
      </p:pic>
      <p:sp>
        <p:nvSpPr>
          <p:cNvPr id="60" name="CustomShape 2" hidden="1"/>
          <p:cNvSpPr/>
          <p:nvPr/>
        </p:nvSpPr>
        <p:spPr>
          <a:xfrm rot="10800000">
            <a:off x="27214920" y="11853000"/>
            <a:ext cx="9034920" cy="280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174" y="0"/>
                </a:lnTo>
                <a:cubicBezTo>
                  <a:pt x="21409" y="0"/>
                  <a:pt x="21600" y="613"/>
                  <a:pt x="21600" y="137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" name="I:\NFV-Sparkassen-Supercup\PPT-Vorlage\Bildmaterial\nfv_logo_ppt.png" descr=""/>
          <p:cNvPicPr/>
          <p:nvPr/>
        </p:nvPicPr>
        <p:blipFill>
          <a:blip r:embed="rId3"/>
          <a:stretch/>
        </p:blipFill>
        <p:spPr>
          <a:xfrm>
            <a:off x="8244000" y="115920"/>
            <a:ext cx="805320" cy="724320"/>
          </a:xfrm>
          <a:prstGeom prst="rect">
            <a:avLst/>
          </a:prstGeom>
          <a:ln w="12600">
            <a:noFill/>
          </a:ln>
        </p:spPr>
      </p:pic>
      <p:sp>
        <p:nvSpPr>
          <p:cNvPr id="62" name="Line 3"/>
          <p:cNvSpPr/>
          <p:nvPr/>
        </p:nvSpPr>
        <p:spPr>
          <a:xfrm>
            <a:off x="0" y="981000"/>
            <a:ext cx="9144000" cy="36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4" hidden="1"/>
          <p:cNvSpPr/>
          <p:nvPr/>
        </p:nvSpPr>
        <p:spPr>
          <a:xfrm flipV="1" rot="10800000">
            <a:off x="27214920" y="8179920"/>
            <a:ext cx="9034920" cy="237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240" y="0"/>
                </a:lnTo>
                <a:cubicBezTo>
                  <a:pt x="21439" y="0"/>
                  <a:pt x="21600" y="613"/>
                  <a:pt x="21600" y="137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CustomShape 5" hidden="1"/>
          <p:cNvSpPr/>
          <p:nvPr/>
        </p:nvSpPr>
        <p:spPr>
          <a:xfrm>
            <a:off x="0" y="0"/>
            <a:ext cx="9142920" cy="979920"/>
          </a:xfrm>
          <a:prstGeom prst="rect">
            <a:avLst/>
          </a:prstGeom>
          <a:gradFill>
            <a:gsLst>
              <a:gs pos="0">
                <a:srgbClr val="ffffff"/>
              </a:gs>
              <a:gs pos="39999">
                <a:srgbClr val="ffffff"/>
              </a:gs>
              <a:gs pos="100000">
                <a:srgbClr val="bfbfbf"/>
              </a:gs>
            </a:gsLst>
            <a:lin ang="16200000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5" name="I:\NFV-Sparkassen-Supercup\PPT-Vorlage\Bildmaterial\nfv_logo_ppt.png" descr=""/>
          <p:cNvPicPr/>
          <p:nvPr/>
        </p:nvPicPr>
        <p:blipFill>
          <a:blip r:embed="rId4"/>
          <a:stretch/>
        </p:blipFill>
        <p:spPr>
          <a:xfrm>
            <a:off x="250920" y="1244520"/>
            <a:ext cx="2375280" cy="2132640"/>
          </a:xfrm>
          <a:prstGeom prst="rect">
            <a:avLst/>
          </a:prstGeom>
          <a:ln w="12600">
            <a:noFill/>
          </a:ln>
        </p:spPr>
      </p:pic>
      <p:pic>
        <p:nvPicPr>
          <p:cNvPr id="66" name="I:\NFV-Sparkassen-Supercup\PPT-Vorlage\Bildmaterial\HG-NFV.png" descr=""/>
          <p:cNvPicPr/>
          <p:nvPr/>
        </p:nvPicPr>
        <p:blipFill>
          <a:blip r:embed="rId5"/>
          <a:srcRect l="0" t="0" r="0" b="97879"/>
          <a:stretch/>
        </p:blipFill>
        <p:spPr>
          <a:xfrm>
            <a:off x="0" y="884160"/>
            <a:ext cx="9142920" cy="126000"/>
          </a:xfrm>
          <a:prstGeom prst="rect">
            <a:avLst/>
          </a:prstGeom>
          <a:ln w="12600">
            <a:noFill/>
          </a:ln>
        </p:spPr>
      </p:pic>
      <p:sp>
        <p:nvSpPr>
          <p:cNvPr id="67" name="Line 6"/>
          <p:cNvSpPr/>
          <p:nvPr/>
        </p:nvSpPr>
        <p:spPr>
          <a:xfrm>
            <a:off x="0" y="981000"/>
            <a:ext cx="9144000" cy="36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CustomShape 7"/>
          <p:cNvSpPr/>
          <p:nvPr/>
        </p:nvSpPr>
        <p:spPr>
          <a:xfrm>
            <a:off x="0" y="0"/>
            <a:ext cx="9142920" cy="979920"/>
          </a:xfrm>
          <a:prstGeom prst="rect">
            <a:avLst/>
          </a:prstGeom>
          <a:gradFill>
            <a:gsLst>
              <a:gs pos="0">
                <a:srgbClr val="ffffff"/>
              </a:gs>
              <a:gs pos="39999">
                <a:srgbClr val="ffffff"/>
              </a:gs>
              <a:gs pos="100000">
                <a:srgbClr val="bfbfbf"/>
              </a:gs>
            </a:gsLst>
            <a:lin ang="16200000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" name="I:\NFV-Sparkassen-Supercup\PPT-Vorlage\Bildmaterial\HG-NFV.png" descr=""/>
          <p:cNvPicPr/>
          <p:nvPr/>
        </p:nvPicPr>
        <p:blipFill>
          <a:blip r:embed="rId6"/>
          <a:stretch/>
        </p:blipFill>
        <p:spPr>
          <a:xfrm>
            <a:off x="0" y="884160"/>
            <a:ext cx="9142920" cy="5972760"/>
          </a:xfrm>
          <a:prstGeom prst="rect">
            <a:avLst/>
          </a:prstGeom>
          <a:ln w="12600">
            <a:noFill/>
          </a:ln>
        </p:spPr>
      </p:pic>
      <p:sp>
        <p:nvSpPr>
          <p:cNvPr id="70" name="CustomShape 8"/>
          <p:cNvSpPr/>
          <p:nvPr/>
        </p:nvSpPr>
        <p:spPr>
          <a:xfrm rot="10800000">
            <a:off x="27214920" y="11853000"/>
            <a:ext cx="9034920" cy="280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174" y="0"/>
                </a:lnTo>
                <a:cubicBezTo>
                  <a:pt x="21409" y="0"/>
                  <a:pt x="21600" y="613"/>
                  <a:pt x="21600" y="137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1" name="I:\NFV-Sparkassen-Supercup\PPT-Vorlage\Bildmaterial\nfv_logo_ppt.png" descr=""/>
          <p:cNvPicPr/>
          <p:nvPr/>
        </p:nvPicPr>
        <p:blipFill>
          <a:blip r:embed="rId7"/>
          <a:stretch/>
        </p:blipFill>
        <p:spPr>
          <a:xfrm>
            <a:off x="8244000" y="115920"/>
            <a:ext cx="805320" cy="724320"/>
          </a:xfrm>
          <a:prstGeom prst="rect">
            <a:avLst/>
          </a:prstGeom>
          <a:ln w="12600">
            <a:noFill/>
          </a:ln>
        </p:spPr>
      </p:pic>
      <p:sp>
        <p:nvSpPr>
          <p:cNvPr id="72" name="Line 9"/>
          <p:cNvSpPr/>
          <p:nvPr/>
        </p:nvSpPr>
        <p:spPr>
          <a:xfrm>
            <a:off x="0" y="981000"/>
            <a:ext cx="9144000" cy="36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10"/>
          <p:cNvSpPr/>
          <p:nvPr/>
        </p:nvSpPr>
        <p:spPr>
          <a:xfrm flipV="1" rot="10800000">
            <a:off x="27214920" y="8179920"/>
            <a:ext cx="9034920" cy="237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240" y="0"/>
                </a:lnTo>
                <a:cubicBezTo>
                  <a:pt x="21439" y="0"/>
                  <a:pt x="21600" y="613"/>
                  <a:pt x="21600" y="137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PlaceHolder 1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de-DE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1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Zweite Gliederungsebene</a:t>
            </a:r>
            <a:endParaRPr b="0" lang="de-DE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Dritte Gliederungsebene</a:t>
            </a:r>
            <a:endParaRPr b="0" lang="de-DE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8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9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0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1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2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3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6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4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5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6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7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8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9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tif"/><Relationship Id="rId2" Type="http://schemas.openxmlformats.org/officeDocument/2006/relationships/image" Target="../media/image19.ti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tif"/><Relationship Id="rId2" Type="http://schemas.openxmlformats.org/officeDocument/2006/relationships/image" Target="../media/image21.ti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ti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8893080" y="6522840"/>
            <a:ext cx="1879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FB12897C-D51C-4302-AE49-82D7A2BD7D3E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2736000" y="3429000"/>
            <a:ext cx="6156000" cy="146664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 algn="ctr">
              <a:lnSpc>
                <a:spcPct val="100000"/>
              </a:lnSpc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Streifzug durchs Regelwerk - Teil II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9" name="image.jpeg" descr=""/>
          <p:cNvPicPr/>
          <p:nvPr/>
        </p:nvPicPr>
        <p:blipFill>
          <a:blip r:embed="rId1"/>
          <a:stretch/>
        </p:blipFill>
        <p:spPr>
          <a:xfrm>
            <a:off x="147600" y="333360"/>
            <a:ext cx="3029400" cy="3094560"/>
          </a:xfrm>
          <a:prstGeom prst="rect">
            <a:avLst/>
          </a:prstGeom>
          <a:ln w="12600"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6 - Weitere Spieloffizielle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CAF4ABE5-68FD-467D-BA9A-F5DDC71285B8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3" name="Bild" descr=""/>
          <p:cNvPicPr/>
          <p:nvPr/>
        </p:nvPicPr>
        <p:blipFill>
          <a:blip r:embed="rId1"/>
          <a:stretch/>
        </p:blipFill>
        <p:spPr>
          <a:xfrm>
            <a:off x="2880" y="2520000"/>
            <a:ext cx="9142920" cy="1327680"/>
          </a:xfrm>
          <a:prstGeom prst="rect">
            <a:avLst/>
          </a:prstGeom>
          <a:ln w="12600">
            <a:noFill/>
          </a:ln>
        </p:spPr>
      </p:pic>
    </p:spTree>
  </p:cSld>
  <p:transition>
    <p:dissolve/>
  </p:transition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6 - Weitere Spieloffizielle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8819640" y="6522840"/>
            <a:ext cx="26136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6EEE788C-76DA-439E-B020-483BE22D0646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6" name="Bild" descr=""/>
          <p:cNvPicPr/>
          <p:nvPr/>
        </p:nvPicPr>
        <p:blipFill>
          <a:blip r:embed="rId1"/>
          <a:stretch/>
        </p:blipFill>
        <p:spPr>
          <a:xfrm>
            <a:off x="2880" y="2520000"/>
            <a:ext cx="9142920" cy="1327680"/>
          </a:xfrm>
          <a:prstGeom prst="rect">
            <a:avLst/>
          </a:prstGeom>
          <a:ln w="12600">
            <a:noFill/>
          </a:ln>
        </p:spPr>
      </p:pic>
      <p:sp>
        <p:nvSpPr>
          <p:cNvPr id="157" name="CustomShape 3"/>
          <p:cNvSpPr/>
          <p:nvPr/>
        </p:nvSpPr>
        <p:spPr>
          <a:xfrm>
            <a:off x="236160" y="3508200"/>
            <a:ext cx="5229360" cy="23760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>
    <p:dissolve/>
  </p:transition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6 - Weitere Spieloffizielle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7695E3A9-2A36-470F-9CA1-FB9227211973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0" name="Bild" descr=""/>
          <p:cNvPicPr/>
          <p:nvPr/>
        </p:nvPicPr>
        <p:blipFill>
          <a:blip r:embed="rId1"/>
          <a:stretch/>
        </p:blipFill>
        <p:spPr>
          <a:xfrm>
            <a:off x="2880" y="2112840"/>
            <a:ext cx="9142920" cy="2142000"/>
          </a:xfrm>
          <a:prstGeom prst="rect">
            <a:avLst/>
          </a:prstGeom>
          <a:ln w="12600">
            <a:noFill/>
          </a:ln>
        </p:spPr>
      </p:pic>
    </p:spTree>
  </p:cSld>
  <p:transition>
    <p:dissolve/>
  </p:transition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6 - Weitere Spieloffizielle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E93F751A-F89F-441B-9230-FA971DADCC21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3" name="Bild" descr=""/>
          <p:cNvPicPr/>
          <p:nvPr/>
        </p:nvPicPr>
        <p:blipFill>
          <a:blip r:embed="rId1"/>
          <a:stretch/>
        </p:blipFill>
        <p:spPr>
          <a:xfrm>
            <a:off x="2880" y="2112840"/>
            <a:ext cx="9142920" cy="2142000"/>
          </a:xfrm>
          <a:prstGeom prst="rect">
            <a:avLst/>
          </a:prstGeom>
          <a:ln w="12600">
            <a:noFill/>
          </a:ln>
        </p:spPr>
      </p:pic>
      <p:sp>
        <p:nvSpPr>
          <p:cNvPr id="164" name="CustomShape 3"/>
          <p:cNvSpPr/>
          <p:nvPr/>
        </p:nvSpPr>
        <p:spPr>
          <a:xfrm>
            <a:off x="180720" y="3335040"/>
            <a:ext cx="8940240" cy="76572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>
    <p:dissolve/>
  </p:transition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13806209-E560-4ABC-8963-4848D0266676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179280" y="1125360"/>
            <a:ext cx="8855640" cy="503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>
              <a:lnSpc>
                <a:spcPct val="100000"/>
              </a:lnSpc>
              <a:spcBef>
                <a:spcPts val="1199"/>
              </a:spcBef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Direkter Freistoß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Fahrlässig, rücksichtslos, brutal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Rempeln,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Anspringen,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(versuchtes) Treten,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Stoßen,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(versuchtes) Schlagen (einschl. Kopfstöße)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Tackling mit dem Fuß / Angriff mit einem anderen Körperteil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(versuchtes) Beinstellen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A32F5DAE-7D18-44A6-B26B-074D69DE9BBB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179280" y="1125360"/>
            <a:ext cx="8855640" cy="503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>
              <a:lnSpc>
                <a:spcPct val="100000"/>
              </a:lnSpc>
              <a:spcBef>
                <a:spcPts val="1199"/>
              </a:spcBef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Fahrlässigkeit: unachtsam, unbesonnen od. unvorsichtig (keine Maßnahme)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Rücksichtslos: ohne Rücksicht auf Gefahr oder Folgen für den Gegner (VW)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Brutal: übertrieben hart/ Sicherheit des Gegners wird vergeudet (FaD)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7E0FCB01-A9C8-424C-A129-DE9C45E2197A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179280" y="1125360"/>
            <a:ext cx="8855640" cy="503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>
              <a:lnSpc>
                <a:spcPct val="100000"/>
              </a:lnSpc>
              <a:spcBef>
                <a:spcPts val="1199"/>
              </a:spcBef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Handspiel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Wenn ein Spieler den Ball absichtlich mit der Hand spielt.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Bewegung der Hand zum Ball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Entfernung zwischen Gegner und Ball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Position der Hand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Berührung des Balls mit einem Gegenstand (gehalten/geworfen)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Beachten: Torwart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1FA547DE-7717-4932-BBA1-0B4FF87A3410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3"/>
          <p:cNvSpPr/>
          <p:nvPr/>
        </p:nvSpPr>
        <p:spPr>
          <a:xfrm>
            <a:off x="179280" y="1125360"/>
            <a:ext cx="8855640" cy="503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Indirekter Freistoß, wenn ein Spieler …</a:t>
            </a:r>
            <a:endParaRPr b="0" lang="de-DE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88800" indent="-21564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… </a:t>
            </a: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gefährlich spielt,</a:t>
            </a:r>
            <a:endParaRPr b="0" lang="de-DE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88800" indent="-21564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… </a:t>
            </a: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den Lauf eines Gegners behindert (ohne Kontakt)</a:t>
            </a:r>
            <a:endParaRPr b="0" lang="de-DE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88800" indent="-21564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… </a:t>
            </a: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sich unsportlich beträgt, anstößige, beleidigende oder schmähende  </a:t>
            </a:r>
            <a:endParaRPr b="0" lang="de-DE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 </a:t>
            </a: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Äußerungen od. sonstige verbale Vergehen begeht.</a:t>
            </a:r>
            <a:endParaRPr b="0" lang="de-DE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88800" indent="-21564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… </a:t>
            </a: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den Torhüter hindert den Ball freizugeben (oder versucht)</a:t>
            </a:r>
            <a:endParaRPr b="0" lang="de-DE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388800" indent="-21564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Vergehen des Torhüters …</a:t>
            </a:r>
            <a:endParaRPr b="0" lang="de-DE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777240" indent="-21564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… </a:t>
            </a: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Ball mehr als 6 Sekunden halten</a:t>
            </a:r>
            <a:endParaRPr b="0" lang="de-DE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777240" indent="-21564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… </a:t>
            </a: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berührt den Ball </a:t>
            </a:r>
            <a:endParaRPr b="0" lang="de-DE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133640" indent="-21564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Nach Freigabe</a:t>
            </a:r>
            <a:endParaRPr b="0" lang="de-DE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133640" indent="-21564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Absichtlicher Rückpass</a:t>
            </a:r>
            <a:endParaRPr b="0" lang="de-DE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133640" indent="-215640">
              <a:lnSpc>
                <a:spcPct val="100000"/>
              </a:lnSpc>
              <a:spcBef>
                <a:spcPts val="1001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Nach Einwurf</a:t>
            </a:r>
            <a:endParaRPr b="0" lang="de-DE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9BF8B1D2-06CE-47CF-88B6-2B9CBBF8512C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3"/>
          <p:cNvSpPr/>
          <p:nvPr/>
        </p:nvSpPr>
        <p:spPr>
          <a:xfrm>
            <a:off x="179280" y="1125360"/>
            <a:ext cx="8855640" cy="503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>
              <a:lnSpc>
                <a:spcPct val="100000"/>
              </a:lnSpc>
              <a:spcBef>
                <a:spcPts val="1199"/>
              </a:spcBef>
            </a:pP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Disziplinarmaßnahmen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Vom Betreten bis zum Verlassen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Verwarnungswürdige Vergehen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Feldverweiswürdiges Vergehen vor Betreten des Feldes: Ausschluss durch den SR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D1157996-75E7-497E-B430-6C0EFFFF1CB5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3"/>
          <p:cNvSpPr/>
          <p:nvPr/>
        </p:nvSpPr>
        <p:spPr>
          <a:xfrm>
            <a:off x="179280" y="1125360"/>
            <a:ext cx="8855640" cy="503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Verwarnungswürdige Vergehen (durch Spieler/Auswechselspieler/ausgewechselte Spieler)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Verzögerung der Wiederaufnahme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Protestieren durch Worte oder Handlungen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Betreten, Wiederbetreten oder Absichtliches Verlassen des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Spielfelds ohne Erlaubnis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Missachten des vorgeschriebenen Abstands bei Ecke, Freistoß,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Einwurf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Unsportliches Betragen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Wiederholtes Verstoßen gegen die Spielregeln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5 - Schiedsrichter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8893080" y="6522840"/>
            <a:ext cx="1879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AD64A0BC-9503-446C-B01F-BEE92BFDA2DB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3"/>
          <p:cNvSpPr/>
          <p:nvPr/>
        </p:nvSpPr>
        <p:spPr>
          <a:xfrm>
            <a:off x="179280" y="1125360"/>
            <a:ext cx="8855640" cy="503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 marL="2160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Entscheidungen des Schiedsrichters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Können nicht geändert werden, wenn die erste od. zweite HZ beendet und das Spielfeld verlassen wurde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Disziplinarmaßnahmen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Mehrere gleichzeitige Vergehen: das schwerste ist zu ahnden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Befugnis vom Betreten des Spielfeldes zur Kontrolle bis zum Verlassen nach dem Spiel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Verletzungen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Ball im Spiel: Betreten nur über die Seitenlinie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Ball aus dem Spiel: Betreten von überall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Ausnahme zum Verlassen des Spielfeldes: TW / TW + Spieler / 2 Spieler der gleichen Mannschaft / VW od. FaD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46494904-3AB6-487B-9D43-B909D6F1D884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3"/>
          <p:cNvSpPr/>
          <p:nvPr/>
        </p:nvSpPr>
        <p:spPr>
          <a:xfrm>
            <a:off x="179280" y="1125360"/>
            <a:ext cx="8855640" cy="503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Verwarnung für unsportliches Betragen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Verzögerung der Wiederaufnahme (vortäuschen einer Verletzung / Foul)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Protestieren 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Spieler und TW tauschen während des Spiels die Positionen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Rücksichtsloses Vergehen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Handspiel, welches aussichtsreichen Angriff verhindert/unterbindet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Foulspiel, welches aussichtsreichen Angriff unterbindet (Ausnahme: Strafstoß als Folge, beim Versuch den Ball zu spielen)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Strafstoß als Folge der Verhinderung einer offensichtlichen Torchance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Handspiel (Torerzielung, od. Erfolgloser Versuch Tor zu verhindern)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B31E036F-D2E0-445C-9A42-74B7AA97929D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3"/>
          <p:cNvSpPr/>
          <p:nvPr/>
        </p:nvSpPr>
        <p:spPr>
          <a:xfrm>
            <a:off x="179280" y="1125360"/>
            <a:ext cx="8855640" cy="503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Verwarnung für unsportliches Betragen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Unerlaubte Markierung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Spielen des Balls beim Verlassen des Spielfeldes (nach erteilter Erlaubnis)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Umgehen der Rückpassregel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Gegenspieler verbal ablenken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Torjubel (Zaun hochklettern/Sicherheitsproblem, provozierende Gesten/Handlungen, Kopf od. Gesicht bedecken, Trikot ausziehen/Kopf bedecken)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Verzögerung der Spielfortsetzung (Einwurf, Auswechslung, Ball wegtragen)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EC804DFA-119A-4540-B8A1-D89E7A67CAE7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179280" y="1125360"/>
            <a:ext cx="8855640" cy="503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Feldverweiswürdige Vergehen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Torverhinderung durch absichtliches Handspiel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Torverhinderung durch ein Foulspiel (Ausnahmen beachten: Versuch den Ball zu spielen —&gt; VW, wenn Strafstoß)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Grobes Foulspiel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Anspucken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Tätlichkeit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Beleidigende Äußerungen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Zweite VW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9CBFE5AA-9226-4A79-8023-F4F38FFC85FC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179280" y="1125360"/>
            <a:ext cx="8855640" cy="503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Spielfortsetzung nach Fouls und Vergehen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Ball aus dem Spiel: vorangegangene Entscheidung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Bei laufendem Spiel und innerhalb des Spielfeldes: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33344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Gegner: idf / dF / ST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33344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Mitspieler, Auswechselspieler, ausgewechselter Spieler, Spieloffiziellen, Teamoffiziellen: dF, ST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33344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Sonstige Person: SR-Ball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Vergehen Außerhalb: Freistoß an der Begrenzungslinie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Wurfvergehen: dF / außerhalb: Begrenzungslinie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22FE4FC3-4F63-4C28-BCCA-AEC81A4B459C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7" name="Bild" descr=""/>
          <p:cNvPicPr/>
          <p:nvPr/>
        </p:nvPicPr>
        <p:blipFill>
          <a:blip r:embed="rId1"/>
          <a:stretch/>
        </p:blipFill>
        <p:spPr>
          <a:xfrm>
            <a:off x="2880" y="2233440"/>
            <a:ext cx="9142920" cy="1900800"/>
          </a:xfrm>
          <a:prstGeom prst="rect">
            <a:avLst/>
          </a:prstGeom>
          <a:ln w="12600">
            <a:noFill/>
          </a:ln>
        </p:spPr>
      </p:pic>
    </p:spTree>
  </p:cSld>
  <p:transition>
    <p:dissolve/>
  </p:transition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70A5BDCC-F738-4B30-ACC3-B4C37CF9C2A4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0" name="Bild" descr=""/>
          <p:cNvPicPr/>
          <p:nvPr/>
        </p:nvPicPr>
        <p:blipFill>
          <a:blip r:embed="rId1"/>
          <a:stretch/>
        </p:blipFill>
        <p:spPr>
          <a:xfrm>
            <a:off x="2880" y="2233440"/>
            <a:ext cx="9142920" cy="1900800"/>
          </a:xfrm>
          <a:prstGeom prst="rect">
            <a:avLst/>
          </a:prstGeom>
          <a:ln w="12600">
            <a:noFill/>
          </a:ln>
        </p:spPr>
      </p:pic>
      <p:sp>
        <p:nvSpPr>
          <p:cNvPr id="201" name="CustomShape 3"/>
          <p:cNvSpPr/>
          <p:nvPr/>
        </p:nvSpPr>
        <p:spPr>
          <a:xfrm>
            <a:off x="224640" y="3498480"/>
            <a:ext cx="3012480" cy="23760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>
    <p:dissolve/>
  </p:transition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9424B8DC-E981-4A60-A7AA-AEC10E2BD571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4" name="Bild" descr=""/>
          <p:cNvPicPr/>
          <p:nvPr/>
        </p:nvPicPr>
        <p:blipFill>
          <a:blip r:embed="rId1"/>
          <a:stretch/>
        </p:blipFill>
        <p:spPr>
          <a:xfrm>
            <a:off x="2880" y="2362680"/>
            <a:ext cx="9142920" cy="1642680"/>
          </a:xfrm>
          <a:prstGeom prst="rect">
            <a:avLst/>
          </a:prstGeom>
          <a:ln w="12600">
            <a:noFill/>
          </a:ln>
        </p:spPr>
      </p:pic>
    </p:spTree>
  </p:cSld>
  <p:transition>
    <p:dissolve/>
  </p:transition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591BF66B-2CAA-4E96-90E1-6415F3B7FC9F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7" name="Bild" descr=""/>
          <p:cNvPicPr/>
          <p:nvPr/>
        </p:nvPicPr>
        <p:blipFill>
          <a:blip r:embed="rId1"/>
          <a:stretch/>
        </p:blipFill>
        <p:spPr>
          <a:xfrm>
            <a:off x="2880" y="2362680"/>
            <a:ext cx="9142920" cy="1642680"/>
          </a:xfrm>
          <a:prstGeom prst="rect">
            <a:avLst/>
          </a:prstGeom>
          <a:ln w="12600">
            <a:noFill/>
          </a:ln>
        </p:spPr>
      </p:pic>
      <p:sp>
        <p:nvSpPr>
          <p:cNvPr id="208" name="CustomShape 3"/>
          <p:cNvSpPr/>
          <p:nvPr/>
        </p:nvSpPr>
        <p:spPr>
          <a:xfrm>
            <a:off x="190080" y="3128400"/>
            <a:ext cx="3634200" cy="23760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>
    <p:dissolve/>
  </p:transition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AAFBA8E9-6A8F-4601-89AE-D6FD83021BF6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1" name="Bild" descr=""/>
          <p:cNvPicPr/>
          <p:nvPr/>
        </p:nvPicPr>
        <p:blipFill>
          <a:blip r:embed="rId1"/>
          <a:stretch/>
        </p:blipFill>
        <p:spPr>
          <a:xfrm>
            <a:off x="2880" y="2561040"/>
            <a:ext cx="9142920" cy="1245960"/>
          </a:xfrm>
          <a:prstGeom prst="rect">
            <a:avLst/>
          </a:prstGeom>
          <a:ln w="12600">
            <a:noFill/>
          </a:ln>
        </p:spPr>
      </p:pic>
    </p:spTree>
  </p:cSld>
  <p:transition>
    <p:dissolve/>
  </p:transition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129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12 - Fouls und unsportliches Betragen</a:t>
            </a:r>
            <a:endParaRPr b="0" lang="de-DE" sz="312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B7404C76-0A74-428D-86FA-B29598BA5131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4" name="Bild" descr=""/>
          <p:cNvPicPr/>
          <p:nvPr/>
        </p:nvPicPr>
        <p:blipFill>
          <a:blip r:embed="rId1"/>
          <a:stretch/>
        </p:blipFill>
        <p:spPr>
          <a:xfrm>
            <a:off x="2880" y="2561040"/>
            <a:ext cx="9142920" cy="1245960"/>
          </a:xfrm>
          <a:prstGeom prst="rect">
            <a:avLst/>
          </a:prstGeom>
          <a:ln w="12600">
            <a:noFill/>
          </a:ln>
        </p:spPr>
      </p:pic>
      <p:sp>
        <p:nvSpPr>
          <p:cNvPr id="215" name="CustomShape 3"/>
          <p:cNvSpPr/>
          <p:nvPr/>
        </p:nvSpPr>
        <p:spPr>
          <a:xfrm>
            <a:off x="190080" y="3026880"/>
            <a:ext cx="3634200" cy="23760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>
    <p:dissolve/>
  </p:transition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5 - Schiedsrichter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8893080" y="6522840"/>
            <a:ext cx="1879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8EFF9F57-7687-44C4-AEB4-6C05EC2433A6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5" name="Bild" descr=""/>
          <p:cNvPicPr/>
          <p:nvPr/>
        </p:nvPicPr>
        <p:blipFill>
          <a:blip r:embed="rId1"/>
          <a:stretch/>
        </p:blipFill>
        <p:spPr>
          <a:xfrm>
            <a:off x="0" y="1052640"/>
            <a:ext cx="9142920" cy="1301760"/>
          </a:xfrm>
          <a:prstGeom prst="rect">
            <a:avLst/>
          </a:prstGeom>
          <a:ln w="12600">
            <a:noFill/>
          </a:ln>
        </p:spPr>
      </p:pic>
    </p:spTree>
  </p:cSld>
  <p:transition>
    <p:dissolv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13 - Freistöße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67B2FEDE-818E-4C85-AD13-AEEB2C19ED49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179280" y="1125360"/>
            <a:ext cx="8855640" cy="503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idF für Angreifer im gegnerischen Torraum: nächster Punkt auf der Torraumlinie, die parallel zur Torlinie verläuft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Freistöße im eigenen Torraum: überall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Freistöße wegen Vergehen bei denen das Spielfeld verlassen oder betreten wird: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9144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Wo Ball bei Spielunterbrechung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13 - Freistöße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489D3F66-FD04-4176-B080-8891E8B12AFC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1" name="Bild" descr=""/>
          <p:cNvPicPr/>
          <p:nvPr/>
        </p:nvPicPr>
        <p:blipFill>
          <a:blip r:embed="rId1"/>
          <a:stretch/>
        </p:blipFill>
        <p:spPr>
          <a:xfrm>
            <a:off x="2880" y="2401920"/>
            <a:ext cx="9142920" cy="1563840"/>
          </a:xfrm>
          <a:prstGeom prst="rect">
            <a:avLst/>
          </a:prstGeom>
          <a:ln w="12600">
            <a:noFill/>
          </a:ln>
        </p:spPr>
      </p:pic>
    </p:spTree>
  </p:cSld>
  <p:transition>
    <p:dissolve/>
  </p:transition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13 - Freistöße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7ABA6FCF-EB3C-495A-A365-2ED8ABA2FBDE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4" name="Bild" descr=""/>
          <p:cNvPicPr/>
          <p:nvPr/>
        </p:nvPicPr>
        <p:blipFill>
          <a:blip r:embed="rId1"/>
          <a:stretch/>
        </p:blipFill>
        <p:spPr>
          <a:xfrm>
            <a:off x="2880" y="2401920"/>
            <a:ext cx="9142920" cy="1563840"/>
          </a:xfrm>
          <a:prstGeom prst="rect">
            <a:avLst/>
          </a:prstGeom>
          <a:ln w="12600">
            <a:noFill/>
          </a:ln>
        </p:spPr>
      </p:pic>
      <p:sp>
        <p:nvSpPr>
          <p:cNvPr id="225" name="CustomShape 3"/>
          <p:cNvSpPr/>
          <p:nvPr/>
        </p:nvSpPr>
        <p:spPr>
          <a:xfrm>
            <a:off x="190080" y="3392640"/>
            <a:ext cx="3634200" cy="23760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>
    <p:dissolve/>
  </p:transition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13 - Freistöße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72B5BA2C-103F-48A2-88EF-7F337DC1122A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8" name="Bild" descr=""/>
          <p:cNvPicPr/>
          <p:nvPr/>
        </p:nvPicPr>
        <p:blipFill>
          <a:blip r:embed="rId1"/>
          <a:stretch/>
        </p:blipFill>
        <p:spPr>
          <a:xfrm>
            <a:off x="2880" y="2502720"/>
            <a:ext cx="9142920" cy="1362600"/>
          </a:xfrm>
          <a:prstGeom prst="rect">
            <a:avLst/>
          </a:prstGeom>
          <a:ln w="12600">
            <a:noFill/>
          </a:ln>
        </p:spPr>
      </p:pic>
    </p:spTree>
  </p:cSld>
  <p:transition>
    <p:dissolve/>
  </p:transition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13 - Freistöße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5FF8B90F-26E6-45FE-A69E-E8490C99C4A1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1" name="Bild" descr=""/>
          <p:cNvPicPr/>
          <p:nvPr/>
        </p:nvPicPr>
        <p:blipFill>
          <a:blip r:embed="rId1"/>
          <a:stretch/>
        </p:blipFill>
        <p:spPr>
          <a:xfrm>
            <a:off x="2880" y="2502720"/>
            <a:ext cx="9142920" cy="1362600"/>
          </a:xfrm>
          <a:prstGeom prst="rect">
            <a:avLst/>
          </a:prstGeom>
          <a:ln w="12600">
            <a:noFill/>
          </a:ln>
        </p:spPr>
      </p:pic>
      <p:sp>
        <p:nvSpPr>
          <p:cNvPr id="232" name="CustomShape 3"/>
          <p:cNvSpPr/>
          <p:nvPr/>
        </p:nvSpPr>
        <p:spPr>
          <a:xfrm>
            <a:off x="190080" y="3507120"/>
            <a:ext cx="3843360" cy="23760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>
    <p:dissolve/>
  </p:transition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13 - Freistöße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DDE7179D-6A53-4111-9B2D-7BCE5B723E74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5" name="Bild" descr=""/>
          <p:cNvPicPr/>
          <p:nvPr/>
        </p:nvPicPr>
        <p:blipFill>
          <a:blip r:embed="rId1"/>
          <a:stretch/>
        </p:blipFill>
        <p:spPr>
          <a:xfrm>
            <a:off x="2880" y="2265120"/>
            <a:ext cx="9142920" cy="1837440"/>
          </a:xfrm>
          <a:prstGeom prst="rect">
            <a:avLst/>
          </a:prstGeom>
          <a:ln w="12600">
            <a:noFill/>
          </a:ln>
        </p:spPr>
      </p:pic>
    </p:spTree>
  </p:cSld>
  <p:transition>
    <p:dissolve/>
  </p:transition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13 - Freistöße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4F67F42E-8589-4192-9AEC-8B4040A9131E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8" name="Bild" descr=""/>
          <p:cNvPicPr/>
          <p:nvPr/>
        </p:nvPicPr>
        <p:blipFill>
          <a:blip r:embed="rId1"/>
          <a:stretch/>
        </p:blipFill>
        <p:spPr>
          <a:xfrm>
            <a:off x="2880" y="2265120"/>
            <a:ext cx="9142920" cy="1837440"/>
          </a:xfrm>
          <a:prstGeom prst="rect">
            <a:avLst/>
          </a:prstGeom>
          <a:ln w="12600">
            <a:noFill/>
          </a:ln>
        </p:spPr>
      </p:pic>
      <p:sp>
        <p:nvSpPr>
          <p:cNvPr id="239" name="CustomShape 3"/>
          <p:cNvSpPr/>
          <p:nvPr/>
        </p:nvSpPr>
        <p:spPr>
          <a:xfrm>
            <a:off x="253440" y="3507120"/>
            <a:ext cx="8870760" cy="49320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>
    <p:dissolve/>
  </p:transition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108000" y="11592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Der KSA wünscht…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8808480" y="6522840"/>
            <a:ext cx="2725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036E57E3-886D-4B44-BE9E-0CE7993CF719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3"/>
          <p:cNvSpPr/>
          <p:nvPr/>
        </p:nvSpPr>
        <p:spPr>
          <a:xfrm>
            <a:off x="2340000" y="1268280"/>
            <a:ext cx="4318560" cy="927720"/>
          </a:xfrm>
          <a:prstGeom prst="wedgeEllipseCallout">
            <a:avLst>
              <a:gd name="adj1" fmla="val 1505"/>
              <a:gd name="adj2" fmla="val 109343"/>
            </a:avLst>
          </a:prstGeom>
          <a:noFill/>
          <a:ln w="64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4"/>
          <p:cNvSpPr/>
          <p:nvPr/>
        </p:nvSpPr>
        <p:spPr>
          <a:xfrm>
            <a:off x="863640" y="1292400"/>
            <a:ext cx="8855640" cy="8625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>
              <a:lnSpc>
                <a:spcPct val="150000"/>
              </a:lnSpc>
            </a:pPr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                        </a:t>
            </a:r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Auf gute Zusammenarbeit und 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r>
              <a:rPr b="0" lang="de-DE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allzeit GUT PFIFF 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CustomShape 5"/>
          <p:cNvSpPr/>
          <p:nvPr/>
        </p:nvSpPr>
        <p:spPr>
          <a:xfrm>
            <a:off x="5651640" y="1844640"/>
            <a:ext cx="214920" cy="214920"/>
          </a:xfrm>
          <a:prstGeom prst="ellipse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6"/>
          <p:cNvSpPr/>
          <p:nvPr/>
        </p:nvSpPr>
        <p:spPr>
          <a:xfrm>
            <a:off x="5713560" y="1909080"/>
            <a:ext cx="21240" cy="21240"/>
          </a:xfrm>
          <a:prstGeom prst="ellipse">
            <a:avLst/>
          </a:prstGeom>
          <a:solidFill>
            <a:srgbClr val="ccccc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7"/>
          <p:cNvSpPr/>
          <p:nvPr/>
        </p:nvSpPr>
        <p:spPr>
          <a:xfrm>
            <a:off x="5782680" y="1909080"/>
            <a:ext cx="21240" cy="21240"/>
          </a:xfrm>
          <a:prstGeom prst="ellipse">
            <a:avLst/>
          </a:prstGeom>
          <a:solidFill>
            <a:srgbClr val="cccccc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8"/>
          <p:cNvSpPr/>
          <p:nvPr/>
        </p:nvSpPr>
        <p:spPr>
          <a:xfrm>
            <a:off x="5700960" y="1909080"/>
            <a:ext cx="115560" cy="109440"/>
          </a:xfrm>
          <a:custGeom>
            <a:avLst/>
            <a:gdLst/>
            <a:ahLst/>
            <a:rect l="l" t="t" r="r" b="b"/>
            <a:pathLst>
              <a:path w="21600" h="20368">
                <a:moveTo>
                  <a:pt x="4401" y="0"/>
                </a:moveTo>
                <a:cubicBezTo>
                  <a:pt x="3252" y="0"/>
                  <a:pt x="2321" y="926"/>
                  <a:pt x="2321" y="2069"/>
                </a:cubicBezTo>
                <a:cubicBezTo>
                  <a:pt x="2321" y="3212"/>
                  <a:pt x="3252" y="4138"/>
                  <a:pt x="4401" y="4138"/>
                </a:cubicBezTo>
                <a:cubicBezTo>
                  <a:pt x="5550" y="4138"/>
                  <a:pt x="6482" y="3212"/>
                  <a:pt x="6482" y="2069"/>
                </a:cubicBezTo>
                <a:cubicBezTo>
                  <a:pt x="6482" y="926"/>
                  <a:pt x="5550" y="0"/>
                  <a:pt x="4401" y="0"/>
                </a:cubicBezTo>
                <a:close/>
                <a:moveTo>
                  <a:pt x="17199" y="0"/>
                </a:moveTo>
                <a:cubicBezTo>
                  <a:pt x="16050" y="0"/>
                  <a:pt x="15118" y="926"/>
                  <a:pt x="15118" y="2069"/>
                </a:cubicBezTo>
                <a:cubicBezTo>
                  <a:pt x="15118" y="3212"/>
                  <a:pt x="16050" y="4138"/>
                  <a:pt x="17199" y="4138"/>
                </a:cubicBezTo>
                <a:cubicBezTo>
                  <a:pt x="18348" y="4138"/>
                  <a:pt x="19279" y="3212"/>
                  <a:pt x="19279" y="2069"/>
                </a:cubicBezTo>
                <a:cubicBezTo>
                  <a:pt x="19279" y="926"/>
                  <a:pt x="18348" y="0"/>
                  <a:pt x="17199" y="0"/>
                </a:cubicBezTo>
                <a:close/>
                <a:moveTo>
                  <a:pt x="0" y="16671"/>
                </a:moveTo>
                <a:cubicBezTo>
                  <a:pt x="7199" y="21600"/>
                  <a:pt x="14401" y="21600"/>
                  <a:pt x="21600" y="16671"/>
                </a:cubicBezTo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>
    <p:dissolve/>
  </p:transition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5 - Schiedsrichter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8893080" y="6522840"/>
            <a:ext cx="1879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9E6E5059-6F4E-44F0-A216-E42D7D50BB82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8" name="Bild" descr=""/>
          <p:cNvPicPr/>
          <p:nvPr/>
        </p:nvPicPr>
        <p:blipFill>
          <a:blip r:embed="rId1"/>
          <a:stretch/>
        </p:blipFill>
        <p:spPr>
          <a:xfrm>
            <a:off x="0" y="1052640"/>
            <a:ext cx="9142920" cy="1301760"/>
          </a:xfrm>
          <a:prstGeom prst="rect">
            <a:avLst/>
          </a:prstGeom>
          <a:ln w="12600">
            <a:noFill/>
          </a:ln>
        </p:spPr>
      </p:pic>
      <p:sp>
        <p:nvSpPr>
          <p:cNvPr id="129" name="CustomShape 3"/>
          <p:cNvSpPr/>
          <p:nvPr/>
        </p:nvSpPr>
        <p:spPr>
          <a:xfrm>
            <a:off x="339840" y="2060280"/>
            <a:ext cx="4437720" cy="23760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4"/>
          <p:cNvSpPr/>
          <p:nvPr/>
        </p:nvSpPr>
        <p:spPr>
          <a:xfrm>
            <a:off x="509760" y="2691360"/>
            <a:ext cx="8424000" cy="63972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a32725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Zwingend: Spielbeginn, Ende jeder Halbzeit, Spiel unterbrechen (Freistoß, Strafstoß, Abbruch), Wiederaufnahme (Mauer, Strafstöße, VW, FaD, Verletzung, Auswechslung),  </a:t>
            </a:r>
            <a:endParaRPr b="0" lang="de-DE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5 - Schiedsrichter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8893080" y="6522840"/>
            <a:ext cx="1879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ED085EE0-1A64-4570-8216-A3FEA89F022E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3" name="Bild" descr=""/>
          <p:cNvPicPr/>
          <p:nvPr/>
        </p:nvPicPr>
        <p:blipFill>
          <a:blip r:embed="rId1"/>
          <a:stretch/>
        </p:blipFill>
        <p:spPr>
          <a:xfrm>
            <a:off x="0" y="1154160"/>
            <a:ext cx="9142920" cy="1126440"/>
          </a:xfrm>
          <a:prstGeom prst="rect">
            <a:avLst/>
          </a:prstGeom>
          <a:ln w="12600">
            <a:noFill/>
          </a:ln>
        </p:spPr>
      </p:pic>
      <p:pic>
        <p:nvPicPr>
          <p:cNvPr id="134" name="Bild" descr=""/>
          <p:cNvPicPr/>
          <p:nvPr/>
        </p:nvPicPr>
        <p:blipFill>
          <a:blip r:embed="rId2"/>
          <a:stretch/>
        </p:blipFill>
        <p:spPr>
          <a:xfrm>
            <a:off x="0" y="3495600"/>
            <a:ext cx="9142920" cy="1681560"/>
          </a:xfrm>
          <a:prstGeom prst="rect">
            <a:avLst/>
          </a:prstGeom>
          <a:ln w="12600">
            <a:noFill/>
          </a:ln>
        </p:spPr>
      </p:pic>
    </p:spTree>
  </p:cSld>
  <p:transition>
    <p:dissolve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5 - Schiedsrichter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8893080" y="6522840"/>
            <a:ext cx="1879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8028B49D-787B-46F0-8BD2-DC337C43AC6D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7" name="Bild" descr=""/>
          <p:cNvPicPr/>
          <p:nvPr/>
        </p:nvPicPr>
        <p:blipFill>
          <a:blip r:embed="rId1"/>
          <a:stretch/>
        </p:blipFill>
        <p:spPr>
          <a:xfrm>
            <a:off x="0" y="1154160"/>
            <a:ext cx="9142920" cy="1126440"/>
          </a:xfrm>
          <a:prstGeom prst="rect">
            <a:avLst/>
          </a:prstGeom>
          <a:ln w="12600"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328320" y="1649160"/>
            <a:ext cx="5229360" cy="23760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9" name="Bild" descr=""/>
          <p:cNvPicPr/>
          <p:nvPr/>
        </p:nvPicPr>
        <p:blipFill>
          <a:blip r:embed="rId2"/>
          <a:stretch/>
        </p:blipFill>
        <p:spPr>
          <a:xfrm>
            <a:off x="0" y="3495600"/>
            <a:ext cx="9142920" cy="1681560"/>
          </a:xfrm>
          <a:prstGeom prst="rect">
            <a:avLst/>
          </a:prstGeom>
          <a:ln w="12600">
            <a:noFill/>
          </a:ln>
        </p:spPr>
      </p:pic>
      <p:sp>
        <p:nvSpPr>
          <p:cNvPr id="140" name="CustomShape 4"/>
          <p:cNvSpPr/>
          <p:nvPr/>
        </p:nvSpPr>
        <p:spPr>
          <a:xfrm>
            <a:off x="86040" y="4739040"/>
            <a:ext cx="6000480" cy="23760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>
    <p:dissolve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6 - Weitere Spieloffizielle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8893080" y="6522840"/>
            <a:ext cx="1879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6CCEAF5D-FB8C-4843-AF43-28075D612C66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CustomShape 3"/>
          <p:cNvSpPr/>
          <p:nvPr/>
        </p:nvSpPr>
        <p:spPr>
          <a:xfrm>
            <a:off x="179280" y="1125360"/>
            <a:ext cx="8855640" cy="50392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/>
          <a:p>
            <a:pPr marL="2160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Schiedsrichterassistenten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Anzeigen von Eckstoß, Einwurf, Abstoß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Abseits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Auswechslung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Torhüter bewegt sich zu früh von der Linie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457200" indent="-215640">
              <a:lnSpc>
                <a:spcPct val="100000"/>
              </a:lnSpc>
              <a:spcBef>
                <a:spcPts val="1199"/>
              </a:spcBef>
              <a:buClr>
                <a:srgbClr val="ff0000"/>
              </a:buClr>
              <a:buFont typeface="StarSymbol"/>
              <a:buChar char="▪"/>
            </a:pP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de-DE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Abstand von 9,15 m</a:t>
            </a:r>
            <a:endParaRPr b="0" lang="de-DE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>
    <p:dissolve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6 - Weitere Spieloffizielle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8893080" y="6522840"/>
            <a:ext cx="1879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242574AE-A69C-441F-8176-120FB0E85E89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6" name="Bild" descr=""/>
          <p:cNvPicPr/>
          <p:nvPr/>
        </p:nvPicPr>
        <p:blipFill>
          <a:blip r:embed="rId1"/>
          <a:stretch/>
        </p:blipFill>
        <p:spPr>
          <a:xfrm>
            <a:off x="2880" y="2232000"/>
            <a:ext cx="9142920" cy="1903320"/>
          </a:xfrm>
          <a:prstGeom prst="rect">
            <a:avLst/>
          </a:prstGeom>
          <a:ln w="12600">
            <a:noFill/>
          </a:ln>
        </p:spPr>
      </p:pic>
    </p:spTree>
  </p:cSld>
  <p:transition>
    <p:dissolve/>
  </p:transition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208080" y="15840"/>
            <a:ext cx="7992000" cy="790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b"/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Regel 6 - Weitere Spieloffizielle</a:t>
            </a:r>
            <a:endParaRPr b="0" lang="de-DE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8893080" y="6522840"/>
            <a:ext cx="187920" cy="263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tIns="45000" bIns="45000" anchor="ctr"/>
          <a:p>
            <a:pPr algn="r">
              <a:lnSpc>
                <a:spcPct val="100000"/>
              </a:lnSpc>
            </a:pPr>
            <a:fld id="{20375790-32A7-4957-8F86-2501A67B878D}" type="slidenum">
              <a:rPr b="0" lang="de-DE" sz="1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9" name="Bild" descr=""/>
          <p:cNvPicPr/>
          <p:nvPr/>
        </p:nvPicPr>
        <p:blipFill>
          <a:blip r:embed="rId1"/>
          <a:stretch/>
        </p:blipFill>
        <p:spPr>
          <a:xfrm>
            <a:off x="2880" y="2232000"/>
            <a:ext cx="9142920" cy="1903320"/>
          </a:xfrm>
          <a:prstGeom prst="rect">
            <a:avLst/>
          </a:prstGeom>
          <a:ln w="12600">
            <a:noFill/>
          </a:ln>
        </p:spPr>
      </p:pic>
      <p:sp>
        <p:nvSpPr>
          <p:cNvPr id="150" name="CustomShape 3"/>
          <p:cNvSpPr/>
          <p:nvPr/>
        </p:nvSpPr>
        <p:spPr>
          <a:xfrm>
            <a:off x="247680" y="2722320"/>
            <a:ext cx="8906040" cy="765720"/>
          </a:xfrm>
          <a:prstGeom prst="rect">
            <a:avLst/>
          </a:prstGeom>
          <a:noFill/>
          <a:ln w="255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>
    <p:dissolve/>
  </p:transition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Application>LibreOffice/5.3.6.1$Windows_x86 LibreOffice_project/686f202eff87ef707079aeb7f485847613344eb7</Application>
  <Words>4114</Words>
  <Paragraphs>495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Olaf Lahse</dc:creator>
  <dc:description/>
  <dc:language>de-DE</dc:language>
  <cp:lastModifiedBy/>
  <dcterms:modified xsi:type="dcterms:W3CDTF">2019-03-30T21:54:58Z</dcterms:modified>
  <cp:revision>4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35</vt:i4>
  </property>
  <property fmtid="{D5CDD505-2E9C-101B-9397-08002B2CF9AE}" pid="8" name="PresentationFormat">
    <vt:lpwstr>Bildschirmpräsentation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37</vt:i4>
  </property>
</Properties>
</file>