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6" r:id="rId3"/>
    <p:sldMasterId id="2147483660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342" r:id="rId7"/>
    <p:sldId id="375" r:id="rId8"/>
    <p:sldId id="378" r:id="rId9"/>
    <p:sldId id="383" r:id="rId10"/>
    <p:sldId id="382" r:id="rId11"/>
    <p:sldId id="384" r:id="rId12"/>
    <p:sldId id="385" r:id="rId13"/>
    <p:sldId id="373" r:id="rId14"/>
    <p:sldId id="390" r:id="rId15"/>
    <p:sldId id="396" r:id="rId16"/>
    <p:sldId id="405" r:id="rId17"/>
    <p:sldId id="398" r:id="rId18"/>
    <p:sldId id="399" r:id="rId19"/>
    <p:sldId id="400" r:id="rId20"/>
    <p:sldId id="402" r:id="rId21"/>
    <p:sldId id="403" r:id="rId22"/>
    <p:sldId id="404" r:id="rId23"/>
    <p:sldId id="397" r:id="rId24"/>
    <p:sldId id="406" r:id="rId25"/>
    <p:sldId id="395" r:id="rId26"/>
    <p:sldId id="394" r:id="rId27"/>
    <p:sldId id="386" r:id="rId28"/>
    <p:sldId id="393" r:id="rId29"/>
    <p:sldId id="392" r:id="rId30"/>
    <p:sldId id="389" r:id="rId31"/>
    <p:sldId id="391" r:id="rId32"/>
    <p:sldId id="387" r:id="rId33"/>
    <p:sldId id="374" r:id="rId34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845" autoAdjust="0"/>
  </p:normalViewPr>
  <p:slideViewPr>
    <p:cSldViewPr>
      <p:cViewPr varScale="1">
        <p:scale>
          <a:sx n="74" d="100"/>
          <a:sy n="74" d="100"/>
        </p:scale>
        <p:origin x="-1080" y="-90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026B9E2-00AC-40F2-9613-81B7D6BEEE33}" type="datetimeFigureOut">
              <a:rPr lang="de-DE"/>
              <a:pPr>
                <a:defRPr/>
              </a:pPr>
              <a:t>11.03.2019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E0404F5-D280-4848-B535-8AC44165B6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606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026FBAB-6829-44AA-8CC1-8A43798D552A}" type="datetimeFigureOut">
              <a:rPr lang="en-US"/>
              <a:pPr>
                <a:defRPr/>
              </a:pPr>
              <a:t>3/11/2019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92957E4-A249-4483-8238-2F739E0EB31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2957E4-A249-4483-8238-2F739E0EB3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ktuel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95275"/>
            <a:ext cx="82311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de-DE" dirty="0" smtClean="0"/>
              <a:t>Klicken, um den Titel zu bearbeiten</a:t>
            </a:r>
          </a:p>
        </p:txBody>
      </p:sp>
      <p:sp>
        <p:nvSpPr>
          <p:cNvPr id="6" name="Inhaltsplatzhalter 13"/>
          <p:cNvSpPr>
            <a:spLocks noGrp="1"/>
          </p:cNvSpPr>
          <p:nvPr>
            <p:ph sz="quarter" idx="13"/>
          </p:nvPr>
        </p:nvSpPr>
        <p:spPr>
          <a:xfrm>
            <a:off x="452406" y="1071560"/>
            <a:ext cx="9001188" cy="428614"/>
          </a:xfrm>
          <a:prstGeom prst="rect">
            <a:avLst/>
          </a:prstGeom>
        </p:spPr>
        <p:txBody>
          <a:bodyPr anchor="t"/>
          <a:lstStyle>
            <a:lvl1pPr marL="0" algn="just">
              <a:buNone/>
              <a:defRPr sz="1800" b="1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Inhaltsplatzhalter 13"/>
          <p:cNvSpPr>
            <a:spLocks noGrp="1"/>
          </p:cNvSpPr>
          <p:nvPr>
            <p:ph sz="quarter" idx="14"/>
          </p:nvPr>
        </p:nvSpPr>
        <p:spPr>
          <a:xfrm>
            <a:off x="452406" y="1571612"/>
            <a:ext cx="9001188" cy="428614"/>
          </a:xfrm>
          <a:prstGeom prst="rect">
            <a:avLst/>
          </a:prstGeom>
        </p:spPr>
        <p:txBody>
          <a:bodyPr anchor="t"/>
          <a:lstStyle>
            <a:lvl1pPr marL="0" algn="just">
              <a:buNone/>
              <a:defRPr sz="1600" b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Hendrik Hansen und Martin Ramm</a:t>
            </a:r>
            <a:endParaRPr lang="de-DE"/>
          </a:p>
        </p:txBody>
      </p:sp>
      <p:sp>
        <p:nvSpPr>
          <p:cNvPr id="9" name="Datumsplatzhalter 1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/>
          </a:p>
        </p:txBody>
      </p:sp>
      <p:sp>
        <p:nvSpPr>
          <p:cNvPr id="10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8AD1C-CF41-40C4-8180-4CE5CA688A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438" y="295275"/>
            <a:ext cx="8231187" cy="4905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452563" y="6415088"/>
            <a:ext cx="7000875" cy="282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Hendrik Hansen und Martin Ramm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495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50C7-B35F-4FFA-8D7B-E3BB5B2461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095480" y="2857496"/>
            <a:ext cx="8915400" cy="571504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ktuel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95275"/>
            <a:ext cx="82311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de-DE" dirty="0" smtClean="0"/>
              <a:t>Klicken, um den Titel zu bearbeiten</a:t>
            </a:r>
          </a:p>
        </p:txBody>
      </p:sp>
      <p:sp>
        <p:nvSpPr>
          <p:cNvPr id="6" name="Inhaltsplatzhalter 13"/>
          <p:cNvSpPr>
            <a:spLocks noGrp="1"/>
          </p:cNvSpPr>
          <p:nvPr>
            <p:ph sz="quarter" idx="13"/>
          </p:nvPr>
        </p:nvSpPr>
        <p:spPr>
          <a:xfrm>
            <a:off x="452406" y="1071560"/>
            <a:ext cx="9001188" cy="428614"/>
          </a:xfrm>
          <a:prstGeom prst="rect">
            <a:avLst/>
          </a:prstGeom>
        </p:spPr>
        <p:txBody>
          <a:bodyPr anchor="t"/>
          <a:lstStyle>
            <a:lvl1pPr marL="0" algn="just">
              <a:buNone/>
              <a:defRPr sz="1800" b="1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Inhaltsplatzhalter 13"/>
          <p:cNvSpPr>
            <a:spLocks noGrp="1"/>
          </p:cNvSpPr>
          <p:nvPr>
            <p:ph sz="quarter" idx="14"/>
          </p:nvPr>
        </p:nvSpPr>
        <p:spPr>
          <a:xfrm>
            <a:off x="452406" y="1571612"/>
            <a:ext cx="9001188" cy="428614"/>
          </a:xfrm>
          <a:prstGeom prst="rect">
            <a:avLst/>
          </a:prstGeom>
        </p:spPr>
        <p:txBody>
          <a:bodyPr anchor="t"/>
          <a:lstStyle>
            <a:lvl1pPr marL="0" algn="just">
              <a:buNone/>
              <a:defRPr sz="1600" b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5"/>
          </p:nvPr>
        </p:nvSpPr>
        <p:spPr>
          <a:xfrm>
            <a:off x="1452563" y="6415088"/>
            <a:ext cx="7000875" cy="282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Hendrik Hansen und Martin Ramm</a:t>
            </a:r>
            <a:endParaRPr lang="de-DE"/>
          </a:p>
        </p:txBody>
      </p:sp>
      <p:sp>
        <p:nvSpPr>
          <p:cNvPr id="9" name="Datumsplatzhalter 15"/>
          <p:cNvSpPr>
            <a:spLocks noGrp="1"/>
          </p:cNvSpPr>
          <p:nvPr>
            <p:ph type="dt" sz="half" idx="16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/>
          </a:p>
        </p:txBody>
      </p:sp>
      <p:sp>
        <p:nvSpPr>
          <p:cNvPr id="10" name="Foliennummernplatzhalter 16"/>
          <p:cNvSpPr>
            <a:spLocks noGrp="1"/>
          </p:cNvSpPr>
          <p:nvPr>
            <p:ph type="sldNum" sz="quarter" idx="17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8AD1C-CF41-40C4-8180-4CE5CA688A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438" y="295275"/>
            <a:ext cx="8231187" cy="4905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452563" y="6415088"/>
            <a:ext cx="7000875" cy="282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Hendrik Hansen und Martin Ramm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495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50C7-B35F-4FFA-8D7B-E3BB5B2461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1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ktuel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95275"/>
            <a:ext cx="82311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de-DE" dirty="0" smtClean="0"/>
              <a:t>Klicken, um den Titel zu bearbeiten</a:t>
            </a:r>
          </a:p>
        </p:txBody>
      </p:sp>
      <p:sp>
        <p:nvSpPr>
          <p:cNvPr id="6" name="Inhaltsplatzhalter 13"/>
          <p:cNvSpPr>
            <a:spLocks noGrp="1"/>
          </p:cNvSpPr>
          <p:nvPr>
            <p:ph sz="quarter" idx="13"/>
          </p:nvPr>
        </p:nvSpPr>
        <p:spPr>
          <a:xfrm>
            <a:off x="452406" y="1071560"/>
            <a:ext cx="9001188" cy="428614"/>
          </a:xfrm>
          <a:prstGeom prst="rect">
            <a:avLst/>
          </a:prstGeom>
        </p:spPr>
        <p:txBody>
          <a:bodyPr anchor="t"/>
          <a:lstStyle>
            <a:lvl1pPr marL="0" algn="just">
              <a:buNone/>
              <a:defRPr sz="1800" b="1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Inhaltsplatzhalter 13"/>
          <p:cNvSpPr>
            <a:spLocks noGrp="1"/>
          </p:cNvSpPr>
          <p:nvPr>
            <p:ph sz="quarter" idx="14"/>
          </p:nvPr>
        </p:nvSpPr>
        <p:spPr>
          <a:xfrm>
            <a:off x="452406" y="1571612"/>
            <a:ext cx="9001188" cy="428614"/>
          </a:xfrm>
          <a:prstGeom prst="rect">
            <a:avLst/>
          </a:prstGeom>
        </p:spPr>
        <p:txBody>
          <a:bodyPr anchor="t"/>
          <a:lstStyle>
            <a:lvl1pPr marL="0" algn="just">
              <a:buNone/>
              <a:defRPr sz="1600" b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Hendrik Hansen und Martin Ramm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Datumsplatzhalter 1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/>
          </a:p>
        </p:txBody>
      </p:sp>
      <p:sp>
        <p:nvSpPr>
          <p:cNvPr id="10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8AD1C-CF41-40C4-8180-4CE5CA688A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4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438" y="295275"/>
            <a:ext cx="8231187" cy="4905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452563" y="6415088"/>
            <a:ext cx="7000875" cy="282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Hendrik Hansen und Martin Ramm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495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50C7-B35F-4FFA-8D7B-E3BB5B2461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3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95275"/>
            <a:ext cx="82311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0" tIns="46026" rIns="92050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den Titel zu bearbeiten</a:t>
            </a: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3927475" y="3302000"/>
            <a:ext cx="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8" name="Line 56"/>
          <p:cNvSpPr>
            <a:spLocks noChangeShapeType="1"/>
          </p:cNvSpPr>
          <p:nvPr/>
        </p:nvSpPr>
        <p:spPr bwMode="auto">
          <a:xfrm>
            <a:off x="447675" y="831850"/>
            <a:ext cx="90344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86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52563" y="6415088"/>
            <a:ext cx="70008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Hendrik Hansen und Martin Ramm</a:t>
            </a:r>
            <a:endParaRPr lang="de-DE"/>
          </a:p>
        </p:txBody>
      </p:sp>
      <p:sp>
        <p:nvSpPr>
          <p:cNvPr id="1030" name="Line 65"/>
          <p:cNvSpPr>
            <a:spLocks noChangeShapeType="1"/>
          </p:cNvSpPr>
          <p:nvPr/>
        </p:nvSpPr>
        <p:spPr bwMode="auto">
          <a:xfrm>
            <a:off x="449263" y="6248400"/>
            <a:ext cx="90328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Line 56"/>
          <p:cNvSpPr>
            <a:spLocks noChangeShapeType="1"/>
          </p:cNvSpPr>
          <p:nvPr/>
        </p:nvSpPr>
        <p:spPr bwMode="auto">
          <a:xfrm>
            <a:off x="447675" y="831850"/>
            <a:ext cx="90344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65"/>
          <p:cNvSpPr>
            <a:spLocks noChangeShapeType="1"/>
          </p:cNvSpPr>
          <p:nvPr/>
        </p:nvSpPr>
        <p:spPr bwMode="auto">
          <a:xfrm>
            <a:off x="449263" y="6248400"/>
            <a:ext cx="90328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D0D0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5AAE942-B6E1-447F-8CA7-2BDF472AE9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5" name="Picture 1" descr="C:\Users\Martin\Desktop\Schiri Zeug\Lehrarbeit\nfv_hom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9350" y="188913"/>
            <a:ext cx="6651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</p:sldLayoutIdLst>
  <p:hf hd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742950" indent="-285750" algn="l" defTabSz="912813" rtl="0" eaLnBrk="0" fontAlgn="base" hangingPunct="0">
        <a:spcBef>
          <a:spcPct val="0"/>
        </a:spcBef>
        <a:spcAft>
          <a:spcPct val="0"/>
        </a:spcAft>
        <a:buClr>
          <a:srgbClr val="008080"/>
        </a:buClr>
        <a:buFont typeface="Wingdings" pitchFamily="2" charset="2"/>
        <a:buChar char="–"/>
        <a:defRPr sz="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•"/>
        <a:defRPr sz="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–"/>
        <a:defRPr sz="7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»"/>
        <a:defRPr sz="6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6"/>
          <p:cNvSpPr>
            <a:spLocks noChangeShapeType="1"/>
          </p:cNvSpPr>
          <p:nvPr/>
        </p:nvSpPr>
        <p:spPr bwMode="auto">
          <a:xfrm>
            <a:off x="2095500" y="3429000"/>
            <a:ext cx="738663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Line 56"/>
          <p:cNvSpPr>
            <a:spLocks noChangeShapeType="1"/>
          </p:cNvSpPr>
          <p:nvPr/>
        </p:nvSpPr>
        <p:spPr bwMode="auto">
          <a:xfrm>
            <a:off x="1881188" y="2286000"/>
            <a:ext cx="0" cy="22860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95275"/>
            <a:ext cx="82311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0" tIns="46026" rIns="92050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den Titel zu bearbeiten</a:t>
            </a: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3927475" y="3302000"/>
            <a:ext cx="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8" name="Line 56"/>
          <p:cNvSpPr>
            <a:spLocks noChangeShapeType="1"/>
          </p:cNvSpPr>
          <p:nvPr/>
        </p:nvSpPr>
        <p:spPr bwMode="auto">
          <a:xfrm>
            <a:off x="447675" y="831850"/>
            <a:ext cx="90344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86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52563" y="6415088"/>
            <a:ext cx="70008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Hendrik Hansen und Martin Ramm</a:t>
            </a:r>
          </a:p>
        </p:txBody>
      </p:sp>
      <p:sp>
        <p:nvSpPr>
          <p:cNvPr id="1030" name="Line 65"/>
          <p:cNvSpPr>
            <a:spLocks noChangeShapeType="1"/>
          </p:cNvSpPr>
          <p:nvPr/>
        </p:nvSpPr>
        <p:spPr bwMode="auto">
          <a:xfrm>
            <a:off x="449263" y="6248400"/>
            <a:ext cx="90328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Line 56"/>
          <p:cNvSpPr>
            <a:spLocks noChangeShapeType="1"/>
          </p:cNvSpPr>
          <p:nvPr/>
        </p:nvSpPr>
        <p:spPr bwMode="auto">
          <a:xfrm>
            <a:off x="447675" y="831850"/>
            <a:ext cx="90344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65"/>
          <p:cNvSpPr>
            <a:spLocks noChangeShapeType="1"/>
          </p:cNvSpPr>
          <p:nvPr/>
        </p:nvSpPr>
        <p:spPr bwMode="auto">
          <a:xfrm>
            <a:off x="449263" y="6248400"/>
            <a:ext cx="90328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D0D0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17.04.2014</a:t>
            </a:r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5AAE942-B6E1-447F-8CA7-2BDF472AE9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5" name="Picture 1" descr="C:\Users\Martin\Desktop\Schiri Zeug\Lehrarbeit\nfv_hom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9350" y="188913"/>
            <a:ext cx="6651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727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742950" indent="-285750" algn="l" defTabSz="912813" rtl="0" eaLnBrk="0" fontAlgn="base" hangingPunct="0">
        <a:spcBef>
          <a:spcPct val="0"/>
        </a:spcBef>
        <a:spcAft>
          <a:spcPct val="0"/>
        </a:spcAft>
        <a:buClr>
          <a:srgbClr val="008080"/>
        </a:buClr>
        <a:buFont typeface="Wingdings" pitchFamily="2" charset="2"/>
        <a:buChar char="–"/>
        <a:defRPr sz="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•"/>
        <a:defRPr sz="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–"/>
        <a:defRPr sz="7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»"/>
        <a:defRPr sz="6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95275"/>
            <a:ext cx="823118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0" tIns="46026" rIns="92050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Klicken, um den Titel zu bearbeiten</a:t>
            </a: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3927475" y="3302000"/>
            <a:ext cx="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8" name="Line 56"/>
          <p:cNvSpPr>
            <a:spLocks noChangeShapeType="1"/>
          </p:cNvSpPr>
          <p:nvPr/>
        </p:nvSpPr>
        <p:spPr bwMode="auto">
          <a:xfrm>
            <a:off x="447675" y="831850"/>
            <a:ext cx="90344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86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52563" y="6415088"/>
            <a:ext cx="70008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0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Hendrik Hansen und Martin Ramm</a:t>
            </a:r>
          </a:p>
        </p:txBody>
      </p:sp>
      <p:sp>
        <p:nvSpPr>
          <p:cNvPr id="1030" name="Line 65"/>
          <p:cNvSpPr>
            <a:spLocks noChangeShapeType="1"/>
          </p:cNvSpPr>
          <p:nvPr/>
        </p:nvSpPr>
        <p:spPr bwMode="auto">
          <a:xfrm>
            <a:off x="449263" y="6248400"/>
            <a:ext cx="90328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Line 56"/>
          <p:cNvSpPr>
            <a:spLocks noChangeShapeType="1"/>
          </p:cNvSpPr>
          <p:nvPr/>
        </p:nvSpPr>
        <p:spPr bwMode="auto">
          <a:xfrm>
            <a:off x="447675" y="831850"/>
            <a:ext cx="90344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65"/>
          <p:cNvSpPr>
            <a:spLocks noChangeShapeType="1"/>
          </p:cNvSpPr>
          <p:nvPr/>
        </p:nvSpPr>
        <p:spPr bwMode="auto">
          <a:xfrm>
            <a:off x="449263" y="6248400"/>
            <a:ext cx="90328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D0D0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17.04.2014</a:t>
            </a:r>
            <a:endParaRPr lang="en-US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5AAE942-B6E1-447F-8CA7-2BDF472AE9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5" name="Picture 1" descr="C:\Users\Martin\Desktop\Schiri Zeug\Lehrarbeit\nfv_hom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9350" y="188913"/>
            <a:ext cx="6651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687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742950" indent="-285750" algn="l" defTabSz="912813" rtl="0" eaLnBrk="0" fontAlgn="base" hangingPunct="0">
        <a:spcBef>
          <a:spcPct val="0"/>
        </a:spcBef>
        <a:spcAft>
          <a:spcPct val="0"/>
        </a:spcAft>
        <a:buClr>
          <a:srgbClr val="008080"/>
        </a:buClr>
        <a:buFont typeface="Wingdings" pitchFamily="2" charset="2"/>
        <a:buChar char="–"/>
        <a:defRPr sz="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•"/>
        <a:defRPr sz="1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–"/>
        <a:defRPr sz="7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buChar char="»"/>
        <a:defRPr sz="6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Font typeface="Wingdings" pitchFamily="2" charset="2"/>
        <a:defRPr sz="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ChangeArrowheads="1"/>
          </p:cNvSpPr>
          <p:nvPr/>
        </p:nvSpPr>
        <p:spPr bwMode="auto">
          <a:xfrm>
            <a:off x="-3963" y="2060848"/>
            <a:ext cx="99060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3600" b="1" dirty="0" smtClean="0">
                <a:cs typeface="Arial" charset="0"/>
              </a:rPr>
              <a:t>März Lehrabende </a:t>
            </a:r>
            <a:endParaRPr lang="de-DE" sz="3600" b="1" dirty="0">
              <a:cs typeface="Arial" charset="0"/>
            </a:endParaRPr>
          </a:p>
        </p:txBody>
      </p:sp>
      <p:sp>
        <p:nvSpPr>
          <p:cNvPr id="9219" name="Foliennummernplatzhalter 8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A6D9C0-13A2-4073-B5D3-C9B4D885B1E0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9220" name="Datumsplatzhalter 9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Brian Backhaus</a:t>
            </a: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 bwMode="auto">
          <a:xfrm>
            <a:off x="2095500" y="2857500"/>
            <a:ext cx="89154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ea typeface="ＭＳ Ｐゴシック"/>
                <a:cs typeface="Arial" charset="0"/>
              </a:rPr>
              <a:t>2</a:t>
            </a:r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. </a:t>
            </a:r>
            <a:r>
              <a:rPr lang="de-DE" dirty="0">
                <a:ea typeface="ＭＳ Ｐゴシック" pitchFamily="34" charset="-128"/>
              </a:rPr>
              <a:t>Theorie: Teil 1. Persönlichkeit des SR</a:t>
            </a:r>
            <a:r>
              <a:rPr lang="en-US" dirty="0">
                <a:ea typeface="ＭＳ Ｐゴシック" pitchFamily="34" charset="-128"/>
              </a:rPr>
              <a:t/>
            </a:r>
            <a:br>
              <a:rPr lang="en-US" dirty="0">
                <a:ea typeface="ＭＳ Ｐゴシック" pitchFamily="34" charset="-128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36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32943"/>
              </p:ext>
            </p:extLst>
          </p:nvPr>
        </p:nvGraphicFramePr>
        <p:xfrm>
          <a:off x="696714" y="540544"/>
          <a:ext cx="7742634" cy="243459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Voraussetzungen, die ein SR erfüllen muss, um auf dem Platz erfolgreich zu sein: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1. </a:t>
            </a:r>
            <a:r>
              <a:rPr lang="de-DE" dirty="0"/>
              <a:t>Vorbereitung auf das </a:t>
            </a:r>
            <a:r>
              <a:rPr lang="de-DE" dirty="0" smtClean="0"/>
              <a:t>Spiel 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 smtClean="0"/>
              <a:t>Regelsicherheit</a:t>
            </a: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53405" y="4293096"/>
            <a:ext cx="690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3. </a:t>
            </a:r>
            <a:r>
              <a:rPr lang="de-DE" dirty="0" smtClean="0"/>
              <a:t>Körperliche Fitness / Stellungsspiel</a:t>
            </a:r>
            <a:endParaRPr lang="de-DE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872091" y="5301208"/>
            <a:ext cx="690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4. Persönlichkeit des SR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724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84540"/>
              </p:ext>
            </p:extLst>
          </p:nvPr>
        </p:nvGraphicFramePr>
        <p:xfrm>
          <a:off x="560512" y="1484784"/>
          <a:ext cx="7742634" cy="408051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/>
                      <a:r>
                        <a:rPr lang="de-DE" sz="32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Wenn wir von den Spielern und Offiziellen akzeptiert werden, ist auch eine vermeintlich falsche Entscheidung gleich schon etwas „richtiger“.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12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633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350C7-B35F-4FFA-8D7B-E3BB5B2461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Inhaltsplatzhalt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0" y="908720"/>
            <a:ext cx="5462254" cy="49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3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00748"/>
              </p:ext>
            </p:extLst>
          </p:nvPr>
        </p:nvGraphicFramePr>
        <p:xfrm>
          <a:off x="696714" y="540544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Emotionale Stabilität: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1. </a:t>
            </a:r>
            <a:r>
              <a:rPr lang="de-DE" dirty="0"/>
              <a:t>Wir lassen uns nicht </a:t>
            </a:r>
            <a:r>
              <a:rPr lang="de-DE" dirty="0" smtClean="0"/>
              <a:t>anstecken </a:t>
            </a:r>
            <a:br>
              <a:rPr lang="de-DE" dirty="0" smtClean="0"/>
            </a:br>
            <a:r>
              <a:rPr lang="de-DE" dirty="0" smtClean="0"/>
              <a:t>(1. Sportliche Ursachen  - 2. Sonstige Ursachen/Freunde)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/>
              <a:t>Auch bei strittigen Situationen bleiben wir immer neutraler Spielleiter </a:t>
            </a: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53405" y="4293096"/>
            <a:ext cx="6907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Beispiel: Wir haben </a:t>
            </a:r>
            <a:r>
              <a:rPr lang="de-DE" dirty="0"/>
              <a:t>Mannschaft A einen Vorteil genommen und nun versuchen diesen Fehler wieder auszugleichen.</a:t>
            </a:r>
          </a:p>
        </p:txBody>
      </p:sp>
    </p:spTree>
    <p:extLst>
      <p:ext uri="{BB962C8B-B14F-4D97-AF65-F5344CB8AC3E}">
        <p14:creationId xmlns:p14="http://schemas.microsoft.com/office/powerpoint/2010/main" val="331164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9636"/>
              </p:ext>
            </p:extLst>
          </p:nvPr>
        </p:nvGraphicFramePr>
        <p:xfrm>
          <a:off x="696714" y="540544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Kommunikationsfähigkeit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15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 </a:t>
            </a:r>
            <a:r>
              <a:rPr lang="de-DE" dirty="0" smtClean="0"/>
              <a:t>Offen &amp; </a:t>
            </a:r>
            <a:r>
              <a:rPr lang="de-DE" dirty="0"/>
              <a:t>auf einer Höhe mit den Spielern kommunizieren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/>
              <a:t>Dinge </a:t>
            </a:r>
            <a:r>
              <a:rPr lang="de-DE" dirty="0" smtClean="0"/>
              <a:t>Spielern </a:t>
            </a:r>
            <a:r>
              <a:rPr lang="de-DE" dirty="0"/>
              <a:t>DOSIERT erklären</a:t>
            </a: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53405" y="4293096"/>
            <a:ext cx="690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3. </a:t>
            </a:r>
            <a:r>
              <a:rPr lang="de-DE" dirty="0"/>
              <a:t>Der Ton macht die Musik</a:t>
            </a:r>
            <a:endParaRPr lang="de-DE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872091" y="5301208"/>
            <a:ext cx="690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4. </a:t>
            </a:r>
            <a:r>
              <a:rPr lang="de-DE" dirty="0"/>
              <a:t>Wir machen alle zusammen Sport!</a:t>
            </a:r>
          </a:p>
        </p:txBody>
      </p:sp>
    </p:spTree>
    <p:extLst>
      <p:ext uri="{BB962C8B-B14F-4D97-AF65-F5344CB8AC3E}">
        <p14:creationId xmlns:p14="http://schemas.microsoft.com/office/powerpoint/2010/main" val="26620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46741"/>
              </p:ext>
            </p:extLst>
          </p:nvPr>
        </p:nvGraphicFramePr>
        <p:xfrm>
          <a:off x="696714" y="540544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Fähigkeit zur Stressbewältigung: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16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Der Druck während des gesamten Spiels kann durchaus hoch sein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/>
              <a:t>Kühlen Kopf bewahren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53405" y="4293096"/>
            <a:ext cx="690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3. </a:t>
            </a:r>
            <a:r>
              <a:rPr lang="de-DE" dirty="0" smtClean="0"/>
              <a:t>Tipp: sich selbst Pausen schaffen um das Spiel zu entzerren.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417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63766"/>
              </p:ext>
            </p:extLst>
          </p:nvPr>
        </p:nvGraphicFramePr>
        <p:xfrm>
          <a:off x="696714" y="540544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Fähigkeiten zur positiven Konfliktlösung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</a:t>
            </a:r>
            <a:r>
              <a:rPr lang="de-DE" dirty="0" smtClean="0"/>
              <a:t>Jedes Spiel treten viele Konflikte auf, die </a:t>
            </a:r>
            <a:r>
              <a:rPr lang="de-DE" dirty="0"/>
              <a:t>Gründe können variabel sein</a:t>
            </a:r>
          </a:p>
          <a:p>
            <a:endParaRPr lang="de-DE" dirty="0"/>
          </a:p>
          <a:p>
            <a:pPr>
              <a:buNone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 smtClean="0"/>
              <a:t>Konflikt auch als Chance</a:t>
            </a:r>
            <a:endParaRPr lang="de-DE" dirty="0"/>
          </a:p>
          <a:p>
            <a:pPr>
              <a:buNone/>
            </a:pP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53405" y="4293096"/>
            <a:ext cx="6907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3. </a:t>
            </a:r>
            <a:r>
              <a:rPr lang="de-DE" dirty="0" smtClean="0"/>
              <a:t>Ein sauber abgewickelter Konflikt kann die Rolle des SR stärken.</a:t>
            </a: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853405" y="530120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4. Wir wollen das Spiel mit den Spielern über die Bühne bringen, nicht über sie herrschen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392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00334"/>
              </p:ext>
            </p:extLst>
          </p:nvPr>
        </p:nvGraphicFramePr>
        <p:xfrm>
          <a:off x="696714" y="540544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Gewissenhaftigkeit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18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SR sollte sich der Tragweite und Auswirkung der Entscheidungen bewusst sein.</a:t>
            </a:r>
          </a:p>
          <a:p>
            <a:endParaRPr lang="de-DE" dirty="0"/>
          </a:p>
          <a:p>
            <a:pPr>
              <a:buNone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/>
              <a:t>Gerne mal </a:t>
            </a:r>
            <a:r>
              <a:rPr lang="de-DE" dirty="0" smtClean="0"/>
              <a:t>abwarten &amp; </a:t>
            </a:r>
            <a:r>
              <a:rPr lang="de-DE" dirty="0"/>
              <a:t>gucken, ob sich ein Vorteil ergibt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853405" y="4293096"/>
            <a:ext cx="690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3. </a:t>
            </a:r>
            <a:r>
              <a:rPr lang="de-DE" dirty="0" smtClean="0"/>
              <a:t>Berechenbar </a:t>
            </a:r>
            <a:r>
              <a:rPr lang="de-DE" dirty="0"/>
              <a:t>bleiben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53405" y="53012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4. </a:t>
            </a:r>
            <a:r>
              <a:rPr lang="de-DE" dirty="0"/>
              <a:t>Anpassungsfähigkeit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063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15660"/>
              </p:ext>
            </p:extLst>
          </p:nvPr>
        </p:nvGraphicFramePr>
        <p:xfrm>
          <a:off x="696714" y="540544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Fachkompetenz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19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48544" y="242088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Wenn ich authentisch bleiben möchte, muss ich die Regeln beherrschen</a:t>
            </a:r>
            <a:endParaRPr lang="de-DE" dirty="0"/>
          </a:p>
          <a:p>
            <a:endParaRPr lang="de-DE" dirty="0"/>
          </a:p>
          <a:p>
            <a:pPr>
              <a:buNone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53405" y="33569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 smtClean="0"/>
              <a:t>Abseits nach Einwurf ist immer schlecht</a:t>
            </a:r>
            <a:endParaRPr lang="de-DE" dirty="0"/>
          </a:p>
          <a:p>
            <a:pPr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728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2400" b="1" dirty="0" smtClean="0">
                <a:latin typeface="Arial" pitchFamily="34" charset="0"/>
                <a:ea typeface="+mj-ea"/>
                <a:cs typeface="Arial" pitchFamily="34" charset="0"/>
              </a:rPr>
              <a:t>Übersicht</a:t>
            </a:r>
          </a:p>
          <a:p>
            <a:pPr fontAlgn="auto">
              <a:spcAft>
                <a:spcPts val="0"/>
              </a:spcAft>
              <a:defRPr/>
            </a:pP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8068"/>
              </p:ext>
            </p:extLst>
          </p:nvPr>
        </p:nvGraphicFramePr>
        <p:xfrm>
          <a:off x="666750" y="1500188"/>
          <a:ext cx="7742634" cy="548259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Lustige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 und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Sachgeschichten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2. 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Theorie: Teil 1. Persönlichkeit des SR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3. </a:t>
                      </a:r>
                      <a:r>
                        <a:rPr kumimoji="0" lang="de-D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Theorie: Teil 2. Regel 5, der SR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4.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SR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unter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sich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350C7-B35F-4FFA-8D7B-E3BB5B2461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Inhaltsplatzhalter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80" y="908720"/>
            <a:ext cx="5462254" cy="49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3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350C7-B35F-4FFA-8D7B-E3BB5B24616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Video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03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 bwMode="auto">
          <a:xfrm>
            <a:off x="2095500" y="2857500"/>
            <a:ext cx="89154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dirty="0">
                <a:latin typeface="Arial" charset="0"/>
                <a:ea typeface="ＭＳ Ｐゴシック"/>
                <a:cs typeface="Arial" charset="0"/>
              </a:rPr>
              <a:t>3</a:t>
            </a:r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. </a:t>
            </a:r>
            <a:r>
              <a:rPr lang="de-DE" dirty="0">
                <a:ea typeface="ＭＳ Ｐゴシック" pitchFamily="34" charset="-128"/>
              </a:rPr>
              <a:t>Theorie: Teil 2. Regel 5, der SR</a:t>
            </a:r>
          </a:p>
        </p:txBody>
      </p:sp>
    </p:spTree>
    <p:extLst>
      <p:ext uri="{BB962C8B-B14F-4D97-AF65-F5344CB8AC3E}">
        <p14:creationId xmlns:p14="http://schemas.microsoft.com/office/powerpoint/2010/main" val="26044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92769"/>
              </p:ext>
            </p:extLst>
          </p:nvPr>
        </p:nvGraphicFramePr>
        <p:xfrm>
          <a:off x="452438" y="1412776"/>
          <a:ext cx="7742634" cy="237363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Jedes Spiel wird von einem Schiedsrichter (SR) geleitet, der die uneingeschränkte Befugnis hat, die Spielregeln beim Spiel durchzusetzen.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23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2438" y="2419147"/>
            <a:ext cx="8821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Der </a:t>
            </a:r>
            <a:r>
              <a:rPr lang="de-DE" dirty="0" smtClean="0"/>
              <a:t>SR </a:t>
            </a:r>
            <a:r>
              <a:rPr lang="de-DE" dirty="0"/>
              <a:t>entscheidet nach bestem Wissen und Gewissen im Sinne der Spielregeln und im „Geist des Fußballs“. 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8640" y="3645024"/>
            <a:ext cx="8749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Der SR trifft die Entscheidungen basierend auf seiner Einschätzung und hat die Ermessenskompetenz, die angemessenen Maßnahmen im Rahmen der Regeln durchzusetzen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8640" y="4869160"/>
            <a:ext cx="8821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Die Entscheidungen des Schiedsrichters zu Tatsachen im Zusammenhang mit dem Spiel sind </a:t>
            </a:r>
            <a:r>
              <a:rPr lang="de-DE" dirty="0" err="1"/>
              <a:t>endgültig</a:t>
            </a:r>
            <a:r>
              <a:rPr lang="de-DE" dirty="0"/>
              <a:t>. 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200059"/>
              </p:ext>
            </p:extLst>
          </p:nvPr>
        </p:nvGraphicFramePr>
        <p:xfrm>
          <a:off x="696714" y="980728"/>
          <a:ext cx="7742634" cy="286131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Schiedsrichter hat…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24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31849" y="162880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die Spielregeln durchzusetzen,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40532" y="24301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das Spiel zusammen mit den anderen Spieloffiziellen zu kontrollieren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40532" y="341530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als Zeitnehmer zu fungieren, Aufzeichnungen </a:t>
            </a:r>
            <a:r>
              <a:rPr lang="de-DE" dirty="0" err="1"/>
              <a:t>über</a:t>
            </a:r>
            <a:r>
              <a:rPr lang="de-DE" dirty="0"/>
              <a:t> das Spiel zu machen und den entsprechenden Stellen einen VOLLSTÄNDIGEN Spielbericht zukommen zu lassen, 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0532" y="4784796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/>
              <a:t>die Fortsetzung des Spiels zu </a:t>
            </a:r>
            <a:r>
              <a:rPr lang="de-DE" dirty="0" err="1"/>
              <a:t>überwachen</a:t>
            </a:r>
            <a:r>
              <a:rPr lang="de-DE" dirty="0"/>
              <a:t> und/oder anzuzeigen.</a:t>
            </a:r>
          </a:p>
          <a:p>
            <a:pPr>
              <a:buNone/>
            </a:pPr>
            <a:endParaRPr lang="de-DE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2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9146"/>
              </p:ext>
            </p:extLst>
          </p:nvPr>
        </p:nvGraphicFramePr>
        <p:xfrm>
          <a:off x="560512" y="980728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Vorteil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25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32520" y="2132856"/>
            <a:ext cx="8856984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 smtClean="0"/>
              <a:t>Der SR sollte das </a:t>
            </a:r>
            <a:r>
              <a:rPr lang="de-DE" dirty="0"/>
              <a:t>Spiel bei einem Verstoß oder Vergehen </a:t>
            </a:r>
            <a:r>
              <a:rPr lang="de-DE" dirty="0" smtClean="0"/>
              <a:t>weiterlaufen </a:t>
            </a:r>
            <a:r>
              <a:rPr lang="de-DE" dirty="0"/>
              <a:t>lassen, sofern das regelkonforme Team dadurch einen Vorteil </a:t>
            </a:r>
            <a:r>
              <a:rPr lang="de-DE" dirty="0" smtClean="0"/>
              <a:t>erhält</a:t>
            </a:r>
            <a:r>
              <a:rPr lang="de-DE" sz="1050" dirty="0"/>
              <a:t>,</a:t>
            </a:r>
          </a:p>
          <a:p>
            <a:pPr>
              <a:buNone/>
            </a:pPr>
            <a:endParaRPr lang="de-DE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04528" y="342900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dirty="0"/>
              <a:t>ggf. noch </a:t>
            </a:r>
            <a:r>
              <a:rPr lang="de-DE" dirty="0" smtClean="0"/>
              <a:t>eine </a:t>
            </a:r>
            <a:r>
              <a:rPr lang="de-DE" dirty="0"/>
              <a:t>Karte </a:t>
            </a:r>
            <a:r>
              <a:rPr lang="de-DE" dirty="0" smtClean="0"/>
              <a:t>nachziehen,</a:t>
            </a:r>
            <a:endParaRPr lang="de-DE" dirty="0"/>
          </a:p>
          <a:p>
            <a:pPr>
              <a:buNone/>
            </a:pP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4528" y="4581128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/>
              <a:t>u</a:t>
            </a:r>
            <a:r>
              <a:rPr lang="de-DE" dirty="0" smtClean="0"/>
              <a:t>nd vor allem keinen Vorteil dort suchen, wo keiner ist. </a:t>
            </a:r>
          </a:p>
        </p:txBody>
      </p:sp>
    </p:spTree>
    <p:extLst>
      <p:ext uri="{BB962C8B-B14F-4D97-AF65-F5344CB8AC3E}">
        <p14:creationId xmlns:p14="http://schemas.microsoft.com/office/powerpoint/2010/main" val="60347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54210"/>
              </p:ext>
            </p:extLst>
          </p:nvPr>
        </p:nvGraphicFramePr>
        <p:xfrm>
          <a:off x="560512" y="980728"/>
          <a:ext cx="7742634" cy="231267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Disziplinarmaßnahmen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26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60512" y="184482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Der SR sollte bei </a:t>
            </a:r>
            <a:r>
              <a:rPr lang="de-DE" dirty="0"/>
              <a:t>mehreren gleichzeitigen Vergehen das schwerste Vergehen hinsichtlich Sanktion, Spielfortsetzung, physischer Härte und taktischer </a:t>
            </a:r>
            <a:r>
              <a:rPr lang="de-DE" dirty="0" smtClean="0"/>
              <a:t>Auswirkungen ahnden.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60512" y="300522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Disziplinarmaßnahmen sollten </a:t>
            </a:r>
            <a:r>
              <a:rPr lang="de-DE" dirty="0"/>
              <a:t>gegen </a:t>
            </a:r>
            <a:r>
              <a:rPr lang="de-DE" dirty="0" smtClean="0"/>
              <a:t>Spieler ergriffen werden, </a:t>
            </a:r>
            <a:r>
              <a:rPr lang="de-DE" dirty="0"/>
              <a:t>die ein verwarnungs- oder </a:t>
            </a:r>
            <a:r>
              <a:rPr lang="de-DE" dirty="0" err="1"/>
              <a:t>feldverweiswürdiges</a:t>
            </a:r>
            <a:r>
              <a:rPr lang="de-DE" dirty="0"/>
              <a:t> Vergehen begangen </a:t>
            </a:r>
            <a:r>
              <a:rPr lang="de-DE" dirty="0" smtClean="0"/>
              <a:t>haben.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60512" y="386104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i="1" dirty="0" smtClean="0">
                <a:solidFill>
                  <a:srgbClr val="FF0000"/>
                </a:solidFill>
              </a:rPr>
              <a:t>Strafgewalt des SR? Wie lange darf der SR überhaupt Karten zeigen?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2520" y="436008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Der SR sollte Disziplinarmaßnahmen gegen Teamoffizielle ergreifen, welche Fehlverhalten an den Tag legen. </a:t>
            </a:r>
            <a:r>
              <a:rPr lang="de-DE" i="1" dirty="0" smtClean="0">
                <a:solidFill>
                  <a:srgbClr val="FF0000"/>
                </a:solidFill>
              </a:rPr>
              <a:t>Sonderfall Arzt ??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445146" y="508518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600" dirty="0"/>
              <a:t>Ein medizinischer Teamoffizieller, der ein </a:t>
            </a:r>
            <a:r>
              <a:rPr lang="de-DE" sz="1600" dirty="0" err="1"/>
              <a:t>verweiswürdiges</a:t>
            </a:r>
            <a:r>
              <a:rPr lang="de-DE" sz="1600" dirty="0"/>
              <a:t> Vergehen begeht, kann bleiben, </a:t>
            </a:r>
            <a:r>
              <a:rPr lang="de-DE" sz="1600" dirty="0" smtClean="0"/>
              <a:t>wenn dem </a:t>
            </a:r>
            <a:r>
              <a:rPr lang="de-DE" sz="1600" dirty="0"/>
              <a:t>Team keine andere medizinische Person zur </a:t>
            </a:r>
            <a:r>
              <a:rPr lang="de-DE" sz="1600" dirty="0" err="1"/>
              <a:t>Verfügung</a:t>
            </a:r>
            <a:r>
              <a:rPr lang="de-DE" sz="1600" dirty="0"/>
              <a:t> steht, und handeln, wenn ein Spieler eine medizinische Behandlung benötigt.</a:t>
            </a:r>
            <a:endParaRPr lang="de-DE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Pfeil nach rechts 10"/>
          <p:cNvSpPr/>
          <p:nvPr/>
        </p:nvSpPr>
        <p:spPr bwMode="auto">
          <a:xfrm>
            <a:off x="452438" y="5258366"/>
            <a:ext cx="978408" cy="484632"/>
          </a:xfrm>
          <a:prstGeom prst="rightArrow">
            <a:avLst/>
          </a:prstGeom>
          <a:gradFill>
            <a:gsLst>
              <a:gs pos="63000">
                <a:srgbClr val="92D050"/>
              </a:gs>
              <a:gs pos="63000">
                <a:srgbClr val="990000"/>
              </a:gs>
              <a:gs pos="100000">
                <a:srgbClr val="800000"/>
              </a:gs>
            </a:gsLst>
            <a:lin ang="2700000" scaled="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28800" tIns="14400" rIns="28800" bIns="14400" rtlCol="0" anchor="ctr"/>
          <a:lstStyle/>
          <a:p>
            <a:pPr algn="ctr" defTabSz="912813"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4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10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80403"/>
              </p:ext>
            </p:extLst>
          </p:nvPr>
        </p:nvGraphicFramePr>
        <p:xfrm>
          <a:off x="560512" y="980728"/>
          <a:ext cx="7742634" cy="2143125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Verletzungen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27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2438" y="198207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Der SR sollte das </a:t>
            </a:r>
            <a:r>
              <a:rPr lang="de-DE" dirty="0"/>
              <a:t>das Spiel </a:t>
            </a:r>
            <a:r>
              <a:rPr lang="de-DE" dirty="0" smtClean="0"/>
              <a:t>weiterlaufen </a:t>
            </a:r>
            <a:r>
              <a:rPr lang="de-DE" dirty="0"/>
              <a:t>lassen, bis der Ball aus dem Spiel ist, wenn ein Spieler nur leicht verletzt ist</a:t>
            </a:r>
            <a:endParaRPr lang="de-DE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452438" y="292494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Der SR sollte das Spiel </a:t>
            </a:r>
            <a:r>
              <a:rPr lang="de-DE" dirty="0"/>
              <a:t>unterbrechen, wenn ein Spieler ernsthaft verletzt ist, </a:t>
            </a:r>
            <a:r>
              <a:rPr lang="de-DE" dirty="0" smtClean="0"/>
              <a:t> und </a:t>
            </a:r>
            <a:r>
              <a:rPr lang="de-DE" dirty="0"/>
              <a:t>veranlassen, dass dieser vom Spielfeld gebracht wird</a:t>
            </a: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542479" y="3861048"/>
            <a:ext cx="788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Ein verletzter Spieler darf nicht auf dem Platz behandelt werden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6514" y="537321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Wiedereintritt: in der Spielruhe von überall, während des Spiels: Mittellinie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2479" y="4437112"/>
            <a:ext cx="768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Ausnahmen: Verletzung TW, TW und Spieler verletzen sich, mehrere Spieler eines Teams – </a:t>
            </a:r>
            <a:r>
              <a:rPr lang="de-DE" dirty="0" smtClean="0">
                <a:solidFill>
                  <a:srgbClr val="FF0000"/>
                </a:solidFill>
              </a:rPr>
              <a:t>Regeländerung??</a:t>
            </a:r>
          </a:p>
        </p:txBody>
      </p:sp>
    </p:spTree>
    <p:extLst>
      <p:ext uri="{BB962C8B-B14F-4D97-AF65-F5344CB8AC3E}">
        <p14:creationId xmlns:p14="http://schemas.microsoft.com/office/powerpoint/2010/main" val="12232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85234"/>
              </p:ext>
            </p:extLst>
          </p:nvPr>
        </p:nvGraphicFramePr>
        <p:xfrm>
          <a:off x="560512" y="980728"/>
          <a:ext cx="7742634" cy="298323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Eingriffe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von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außen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28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2628" y="227687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Der SR kann </a:t>
            </a:r>
            <a:r>
              <a:rPr lang="de-DE" dirty="0"/>
              <a:t>das Spiel wegen eines Regelverstoßes oder eines Eingriffes von </a:t>
            </a:r>
            <a:r>
              <a:rPr lang="de-DE" dirty="0" smtClean="0"/>
              <a:t>außen unter- oder ggf. sogar abbrechen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2628" y="364502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Beispiele: Tier(e) auf dem Platz, Lattenbruch, Gegenstände gegen Spieler oder </a:t>
            </a:r>
            <a:r>
              <a:rPr lang="de-DE" dirty="0" err="1" smtClean="0"/>
              <a:t>Teamoffizelle</a:t>
            </a:r>
            <a:r>
              <a:rPr lang="de-DE" dirty="0" smtClean="0"/>
              <a:t>, Ausfall Flutlicht, Wetter, Drittpersonen, </a:t>
            </a:r>
            <a:r>
              <a:rPr lang="de-DE" dirty="0" err="1" smtClean="0"/>
              <a:t>uvm</a:t>
            </a:r>
            <a:r>
              <a:rPr lang="de-DE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2. Regel 5, der </a:t>
            </a:r>
            <a:r>
              <a:rPr lang="en-US" sz="2400" dirty="0" err="1">
                <a:cs typeface="Arial" charset="0"/>
              </a:rPr>
              <a:t>Schiedsrichter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69233"/>
              </p:ext>
            </p:extLst>
          </p:nvPr>
        </p:nvGraphicFramePr>
        <p:xfrm>
          <a:off x="560512" y="980728"/>
          <a:ext cx="7742634" cy="347091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Ausrüstung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des SR: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29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04528" y="1700808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Pfeife(n)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Uhr(en)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Rote </a:t>
            </a:r>
            <a:r>
              <a:rPr lang="de-DE" dirty="0"/>
              <a:t>und gelbe Karten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Notizkarten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Stifte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Wählmarken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1102" y="364502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Ebenfalls erlaubt sind:</a:t>
            </a:r>
          </a:p>
          <a:p>
            <a:pPr lvl="0"/>
            <a:r>
              <a:rPr lang="de-DE" dirty="0" smtClean="0"/>
              <a:t>Ausrüstung </a:t>
            </a:r>
            <a:r>
              <a:rPr lang="de-DE" dirty="0"/>
              <a:t>zur Kommunikation mit anderen Spieloffiziellen – Flagge mit Vibrations-/</a:t>
            </a:r>
            <a:r>
              <a:rPr lang="de-DE" dirty="0" err="1"/>
              <a:t>Piepsignal</a:t>
            </a:r>
            <a:r>
              <a:rPr lang="de-DE" dirty="0"/>
              <a:t>, Kopfhörer etc</a:t>
            </a:r>
            <a:r>
              <a:rPr lang="de-DE" dirty="0" smtClean="0"/>
              <a:t>.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BITTE </a:t>
            </a:r>
            <a:r>
              <a:rPr lang="de-DE" dirty="0" smtClean="0"/>
              <a:t>KEIN </a:t>
            </a:r>
            <a:r>
              <a:rPr lang="de-DE" dirty="0" smtClean="0"/>
              <a:t>Handy, Tablet</a:t>
            </a:r>
            <a:r>
              <a:rPr lang="de-DE" dirty="0"/>
              <a:t>, </a:t>
            </a:r>
            <a:r>
              <a:rPr lang="de-DE" dirty="0" smtClean="0"/>
              <a:t>Laptop </a:t>
            </a:r>
            <a:r>
              <a:rPr lang="de-DE" dirty="0" smtClean="0"/>
              <a:t>o.ä.!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32384" y="5399350"/>
            <a:ext cx="7979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Schmuck ist nicht nur für Spieler, sondern auch für SR verboten!</a:t>
            </a:r>
          </a:p>
        </p:txBody>
      </p:sp>
    </p:spTree>
    <p:extLst>
      <p:ext uri="{BB962C8B-B14F-4D97-AF65-F5344CB8AC3E}">
        <p14:creationId xmlns:p14="http://schemas.microsoft.com/office/powerpoint/2010/main" val="118562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 bwMode="auto">
          <a:xfrm>
            <a:off x="2095500" y="2857500"/>
            <a:ext cx="89154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1. </a:t>
            </a:r>
            <a:r>
              <a:rPr lang="en-US" dirty="0" err="1" smtClean="0">
                <a:latin typeface="Arial" charset="0"/>
                <a:ea typeface="ＭＳ Ｐゴシック"/>
                <a:cs typeface="Arial" charset="0"/>
              </a:rPr>
              <a:t>Lustige</a:t>
            </a:r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/>
                <a:cs typeface="Arial" charset="0"/>
              </a:rPr>
              <a:t>Lach</a:t>
            </a:r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>- und </a:t>
            </a:r>
            <a:r>
              <a:rPr lang="en-US" dirty="0" err="1" smtClean="0">
                <a:latin typeface="Arial" charset="0"/>
                <a:ea typeface="ＭＳ Ｐゴシック"/>
                <a:cs typeface="Arial" charset="0"/>
              </a:rPr>
              <a:t>Sachgeschichten</a:t>
            </a:r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ＭＳ Ｐゴシック"/>
                <a:cs typeface="Arial" charset="0"/>
              </a:rPr>
            </a:br>
            <a:endParaRPr lang="en-US" dirty="0" smtClean="0"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el 1"/>
          <p:cNvSpPr>
            <a:spLocks noGrp="1"/>
          </p:cNvSpPr>
          <p:nvPr>
            <p:ph type="title"/>
          </p:nvPr>
        </p:nvSpPr>
        <p:spPr bwMode="auto">
          <a:xfrm>
            <a:off x="2095500" y="2857500"/>
            <a:ext cx="89154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/>
                <a:cs typeface="Arial" charset="0"/>
              </a:rPr>
              <a:t>4</a:t>
            </a:r>
            <a:r>
              <a:rPr lang="en-US" dirty="0">
                <a:latin typeface="Arial" charset="0"/>
                <a:ea typeface="ＭＳ Ｐゴシック"/>
                <a:cs typeface="Arial" charset="0"/>
              </a:rPr>
              <a:t>. SR </a:t>
            </a:r>
            <a:r>
              <a:rPr lang="en-US" dirty="0" err="1">
                <a:latin typeface="Arial" charset="0"/>
                <a:ea typeface="ＭＳ Ｐゴシック"/>
                <a:cs typeface="Arial" charset="0"/>
              </a:rPr>
              <a:t>unter</a:t>
            </a:r>
            <a:r>
              <a:rPr lang="en-US" dirty="0">
                <a:latin typeface="Arial" charset="0"/>
                <a:ea typeface="ＭＳ Ｐゴシック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ＭＳ Ｐゴシック"/>
                <a:cs typeface="Arial" charset="0"/>
              </a:rPr>
              <a:t>sich</a:t>
            </a:r>
            <a:r>
              <a:rPr lang="en-US" dirty="0" smtClean="0">
                <a:latin typeface="Arial" charset="0"/>
                <a:ea typeface="ＭＳ Ｐゴシック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ＭＳ Ｐゴシック"/>
                <a:cs typeface="Arial" charset="0"/>
              </a:rPr>
            </a:br>
            <a:endParaRPr lang="en-US" dirty="0" smtClean="0">
              <a:latin typeface="Arial" charset="0"/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 err="1">
                <a:cs typeface="Arial" charset="0"/>
              </a:rPr>
              <a:t>Lustige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Lach</a:t>
            </a:r>
            <a:r>
              <a:rPr lang="en-US" sz="2400" dirty="0">
                <a:cs typeface="Arial" charset="0"/>
              </a:rPr>
              <a:t>- und </a:t>
            </a:r>
            <a:r>
              <a:rPr lang="en-US" sz="2400" dirty="0" err="1">
                <a:cs typeface="Arial" charset="0"/>
              </a:rPr>
              <a:t>Sachgeschichten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8969"/>
              </p:ext>
            </p:extLst>
          </p:nvPr>
        </p:nvGraphicFramePr>
        <p:xfrm>
          <a:off x="666750" y="1500188"/>
          <a:ext cx="7742634" cy="597027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Vor dem Spiel LILA gegen GRÜN kommt SR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Strampe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Spielort an.</a:t>
                      </a:r>
                      <a:b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der Platzbegehung sieht er seinen Kumpel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Wiesch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der bei Lila spielt.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Strampe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begrüßt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Wiesch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herzlich, unterhält sich mit ihm und geht dann in die Kabine. </a:t>
                      </a:r>
                      <a:b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das Spiel schon in 10 Minuten beginnt, schafft er es nicht mehr, Mannschaft Grün zu begrüßen.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388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 err="1">
                <a:cs typeface="Arial" charset="0"/>
              </a:rPr>
              <a:t>Lustige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Lach</a:t>
            </a:r>
            <a:r>
              <a:rPr lang="en-US" sz="2400" dirty="0">
                <a:cs typeface="Arial" charset="0"/>
              </a:rPr>
              <a:t>- und </a:t>
            </a:r>
            <a:r>
              <a:rPr lang="en-US" sz="2400" dirty="0" err="1">
                <a:cs typeface="Arial" charset="0"/>
              </a:rPr>
              <a:t>Sachgeschichten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76846"/>
              </p:ext>
            </p:extLst>
          </p:nvPr>
        </p:nvGraphicFramePr>
        <p:xfrm>
          <a:off x="666750" y="1500188"/>
          <a:ext cx="7742634" cy="554355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de-DE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 dem Spiel BLAU gegen ROT geht das SR Gespann um SR Stammwitz auf den Platz und führt die Platzbesichtigung durch.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SRA1, Schulz nutzt den Spaziergang für eine gemütliche Zigarette, SRA2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Kratschmer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hört über seine Kopfhörer noch die aktuellen Charts.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Gespann wirkt bestens gelaunt.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943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 err="1">
                <a:cs typeface="Arial" charset="0"/>
              </a:rPr>
              <a:t>Lustige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Lach</a:t>
            </a:r>
            <a:r>
              <a:rPr lang="en-US" sz="2400" dirty="0">
                <a:cs typeface="Arial" charset="0"/>
              </a:rPr>
              <a:t>- und </a:t>
            </a:r>
            <a:r>
              <a:rPr lang="en-US" sz="2400" dirty="0" err="1">
                <a:cs typeface="Arial" charset="0"/>
              </a:rPr>
              <a:t>Sachgeschichten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79164"/>
              </p:ext>
            </p:extLst>
          </p:nvPr>
        </p:nvGraphicFramePr>
        <p:xfrm>
          <a:off x="560512" y="980728"/>
          <a:ext cx="7742634" cy="639699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r>
                        <a:rPr lang="de-DE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der 24. Minute kommt es beim Spiel GELB gegen GRÜN zu einem Zweikampf im Strafraum, hierbei kommt der Stürmer von Gelb zu Fall. </a:t>
                      </a:r>
                      <a:b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Frehse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reißt sofort die Fahne hoch und läuft um die Eckfahne.  </a:t>
                      </a:r>
                      <a:b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Ramm ruft quer über den Platz lautstark zum SRA: “nimm die Fahne runter, das sieht doch jeder, dass das nichts war“. SR Ramm pfeift nicht und das Spiel läuft weiter.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685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 err="1">
                <a:cs typeface="Arial" charset="0"/>
              </a:rPr>
              <a:t>Lustige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Lach</a:t>
            </a:r>
            <a:r>
              <a:rPr lang="en-US" sz="2400" dirty="0">
                <a:cs typeface="Arial" charset="0"/>
              </a:rPr>
              <a:t>- und </a:t>
            </a:r>
            <a:r>
              <a:rPr lang="en-US" sz="2400" dirty="0" err="1">
                <a:cs typeface="Arial" charset="0"/>
              </a:rPr>
              <a:t>Sachgeschichten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48073"/>
              </p:ext>
            </p:extLst>
          </p:nvPr>
        </p:nvGraphicFramePr>
        <p:xfrm>
          <a:off x="560512" y="908720"/>
          <a:ext cx="7742634" cy="572643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D)</a:t>
                      </a:r>
                      <a:r>
                        <a:rPr lang="de-DE" sz="4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 dem Spiel SCHWARZ gegen </a:t>
                      </a:r>
                      <a:r>
                        <a:rPr lang="de-DE" sz="2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WEIß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kurz nach dem Sportgruß, sagt SR Wiegel zum Spielführer der Heimmannschaft: </a:t>
                      </a:r>
                    </a:p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„Mensch Spielführer, jetzt wo ihr gewonnen habt, kriegen mein Gespann und ich doch bestimmt wieder ordentlich was zu essen.“ </a:t>
                      </a:r>
                    </a:p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Spielführer Meyer entgegnet: „Klar Wiegel, gibt es doch nach Heimsiegen bei uns immer.“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352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 err="1">
                <a:cs typeface="Arial" charset="0"/>
              </a:rPr>
              <a:t>Lustige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Lach</a:t>
            </a:r>
            <a:r>
              <a:rPr lang="en-US" sz="2400" dirty="0">
                <a:cs typeface="Arial" charset="0"/>
              </a:rPr>
              <a:t>- und </a:t>
            </a:r>
            <a:r>
              <a:rPr lang="en-US" sz="2400" dirty="0" err="1">
                <a:cs typeface="Arial" charset="0"/>
              </a:rPr>
              <a:t>Sachgeschichten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02676"/>
              </p:ext>
            </p:extLst>
          </p:nvPr>
        </p:nvGraphicFramePr>
        <p:xfrm>
          <a:off x="560512" y="980728"/>
          <a:ext cx="7742634" cy="597027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E)</a:t>
                      </a:r>
                      <a:r>
                        <a:rPr lang="de-DE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 dem Weg in die Halbzeitpause unterhält sich SR Müller mit seinem SRA Remus. </a:t>
                      </a:r>
                    </a:p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Spielertunnel sagt Remus zu Müller: </a:t>
                      </a:r>
                    </a:p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„Du musst unbedingt den Trainer Gast rausschmeißen, den konnte ich noch nie leiden.“ </a:t>
                      </a:r>
                    </a:p>
                    <a:p>
                      <a:pPr lvl="0"/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 diesem Zeitpunkt befinden sich einige Spieler beider Mannschaften ebenfalls im Spielertunnel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294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2438" y="295275"/>
            <a:ext cx="8231187" cy="490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1. </a:t>
            </a:r>
            <a:r>
              <a:rPr lang="en-US" sz="2400" dirty="0" err="1">
                <a:cs typeface="Arial" charset="0"/>
              </a:rPr>
              <a:t>Lustige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Lach</a:t>
            </a:r>
            <a:r>
              <a:rPr lang="en-US" sz="2400" dirty="0">
                <a:cs typeface="Arial" charset="0"/>
              </a:rPr>
              <a:t>- und </a:t>
            </a:r>
            <a:r>
              <a:rPr lang="en-US" sz="2400" dirty="0" err="1">
                <a:cs typeface="Arial" charset="0"/>
              </a:rPr>
              <a:t>Sachgeschichten</a:t>
            </a: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15539"/>
              </p:ext>
            </p:extLst>
          </p:nvPr>
        </p:nvGraphicFramePr>
        <p:xfrm>
          <a:off x="560512" y="980728"/>
          <a:ext cx="7742634" cy="5665470"/>
        </p:xfrm>
        <a:graphic>
          <a:graphicData uri="http://schemas.openxmlformats.org/drawingml/2006/table">
            <a:tbl>
              <a:tblPr/>
              <a:tblGrid>
                <a:gridCol w="7742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F)</a:t>
                      </a:r>
                      <a:r>
                        <a:rPr lang="de-DE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 Abend vor dem Spiel ist der Schiedsrichter noch mit einigen Freunden unterwegs.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 der Abend doch noch etwas länger geworden ist, schickt der SR um 03:30 morgens ein Bild aus der Disco an seine SRA mit den Worten: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„Freue mich auf das Spiel morgen, wer von euch fährt?“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49" name="Foliennummernplatzhalter 11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AD2FB8-EF11-4217-B94D-ED2B5812038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0250" name="Datumsplatzhalter 14"/>
          <p:cNvSpPr>
            <a:spLocks noGrp="1"/>
          </p:cNvSpPr>
          <p:nvPr>
            <p:ph type="dt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24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0000"/>
      </a:accent1>
      <a:accent2>
        <a:srgbClr val="CC3300"/>
      </a:accent2>
      <a:accent3>
        <a:srgbClr val="BFBFB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/>
            </a:gs>
            <a:gs pos="70000">
              <a:srgbClr val="990000"/>
            </a:gs>
            <a:gs pos="100000">
              <a:srgbClr val="800000"/>
            </a:gs>
          </a:gsLst>
          <a:lin ang="2700000" scaled="0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a:spPr>
      <a:bodyPr lIns="28800" tIns="14400" rIns="28800" bIns="14400"/>
      <a:lstStyle>
        <a:defPPr defTabSz="912813">
          <a:buFontTx/>
          <a:buNone/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8800" tIns="14400" rIns="28800" bIns="1440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20000"/>
          <a:buFontTx/>
          <a:buChar char="•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05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>
    <a:extraClrScheme>
      <a:clrScheme name="wa 1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6633"/>
        </a:accent1>
        <a:accent2>
          <a:srgbClr val="F200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DB00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2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 3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5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sign1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0000"/>
      </a:accent1>
      <a:accent2>
        <a:srgbClr val="CC3300"/>
      </a:accent2>
      <a:accent3>
        <a:srgbClr val="BFBFB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/>
            </a:gs>
            <a:gs pos="70000">
              <a:srgbClr val="990000"/>
            </a:gs>
            <a:gs pos="100000">
              <a:srgbClr val="800000"/>
            </a:gs>
          </a:gsLst>
          <a:lin ang="2700000" scaled="0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a:spPr>
      <a:bodyPr lIns="28800" tIns="14400" rIns="28800" bIns="14400"/>
      <a:lstStyle>
        <a:defPPr defTabSz="912813">
          <a:buFontTx/>
          <a:buNone/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8800" tIns="14400" rIns="28800" bIns="1440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20000"/>
          <a:buFontTx/>
          <a:buChar char="•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05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>
    <a:extraClrScheme>
      <a:clrScheme name="wa 1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6633"/>
        </a:accent1>
        <a:accent2>
          <a:srgbClr val="F200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DB00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2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 3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5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sign1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0000"/>
      </a:accent1>
      <a:accent2>
        <a:srgbClr val="CC3300"/>
      </a:accent2>
      <a:accent3>
        <a:srgbClr val="BFBFB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/>
            </a:gs>
            <a:gs pos="70000">
              <a:srgbClr val="990000"/>
            </a:gs>
            <a:gs pos="100000">
              <a:srgbClr val="800000"/>
            </a:gs>
          </a:gsLst>
          <a:lin ang="2700000" scaled="0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a:spPr>
      <a:bodyPr lIns="28800" tIns="14400" rIns="28800" bIns="14400"/>
      <a:lstStyle>
        <a:defPPr defTabSz="912813">
          <a:buFontTx/>
          <a:buNone/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8800" tIns="14400" rIns="28800" bIns="1440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20000"/>
          <a:buFontTx/>
          <a:buChar char="•"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05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>
    <a:extraClrScheme>
      <a:clrScheme name="wa 1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6633"/>
        </a:accent1>
        <a:accent2>
          <a:srgbClr val="F200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DB00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2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 3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 5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1259</Words>
  <Application>Microsoft Office PowerPoint</Application>
  <PresentationFormat>A4-Papier (210x297 mm)</PresentationFormat>
  <Paragraphs>152</Paragraphs>
  <Slides>30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30</vt:i4>
      </vt:variant>
    </vt:vector>
  </HeadingPairs>
  <TitlesOfParts>
    <vt:vector size="34" baseType="lpstr">
      <vt:lpstr>Design1</vt:lpstr>
      <vt:lpstr>Benutzerdefiniertes Design</vt:lpstr>
      <vt:lpstr>1_Design1</vt:lpstr>
      <vt:lpstr>2_Design1</vt:lpstr>
      <vt:lpstr>PowerPoint-Präsentation</vt:lpstr>
      <vt:lpstr>PowerPoint-Präsentation</vt:lpstr>
      <vt:lpstr>1. Lustige Lach- und Sachgeschichten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2. Theorie: Teil 1. Persönlichkeit des SR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Theorie: Teil 2. Regel 5, der SR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4. SR unter sich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Turbolino</dc:creator>
  <cp:lastModifiedBy>E1-510</cp:lastModifiedBy>
  <cp:revision>563</cp:revision>
  <dcterms:created xsi:type="dcterms:W3CDTF">2010-10-04T17:09:42Z</dcterms:created>
  <dcterms:modified xsi:type="dcterms:W3CDTF">2019-03-11T16:38:19Z</dcterms:modified>
</cp:coreProperties>
</file>