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0" d="100"/>
          <a:sy n="120" d="100"/>
        </p:scale>
        <p:origin x="-13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D79E80-E2E1-4243-A525-EFE0E2094A22}" type="datetimeFigureOut">
              <a:rPr lang="de-DE" smtClean="0"/>
              <a:t>08.09.19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6E084E-C8C1-034B-8005-BCE6E5C60B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777364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CF8EF8-0CFF-354F-AC27-0F314AC24C9E}" type="datetimeFigureOut">
              <a:rPr lang="de-DE" smtClean="0"/>
              <a:t>08.09.19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C3BA4B-EC36-604F-A115-29245E4069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161690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9. September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Streifzug durch das Regelwerk - der Strafraum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9. September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Streifzug durch das Regelwerk - der Strafraum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9. September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Streifzug durch das Regelwerk - der Strafraum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9. September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Streifzug durch das Regelwerk - der Strafraum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9. September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Streifzug durch das Regelwerk - der Strafraum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9. September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Streifzug durch das Regelwerk - der Strafraum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9. September 2019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Streifzug durch das Regelwerk - der Strafraum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9. September 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Streifzug durch das Regelwerk - der Strafraum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9. September 2019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Streifzug durch das Regelwerk - der Strafraum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9. September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Streifzug durch das Regelwerk - der Strafraum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9. September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Streifzug durch das Regelwerk - der Strafraum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r>
              <a:rPr lang="de-DE" smtClean="0"/>
              <a:t>9. September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r>
              <a:rPr lang="en-US" smtClean="0"/>
              <a:t>Streifzug durch das Regelwerk - der Strafraum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407987"/>
            <a:ext cx="7848600" cy="1927225"/>
          </a:xfrm>
        </p:spPr>
        <p:txBody>
          <a:bodyPr/>
          <a:lstStyle/>
          <a:p>
            <a:r>
              <a:rPr lang="de-DE" sz="4000" dirty="0" smtClean="0"/>
              <a:t>Streifzug durch das </a:t>
            </a:r>
            <a:r>
              <a:rPr lang="de-DE" sz="4000" dirty="0" err="1" smtClean="0"/>
              <a:t>regelwerk</a:t>
            </a:r>
            <a:endParaRPr lang="de-DE" sz="40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5800" y="4471345"/>
            <a:ext cx="6400800" cy="1998569"/>
          </a:xfrm>
        </p:spPr>
        <p:txBody>
          <a:bodyPr>
            <a:normAutofit fontScale="92500" lnSpcReduction="10000"/>
          </a:bodyPr>
          <a:lstStyle/>
          <a:p>
            <a:r>
              <a:rPr lang="de-DE" dirty="0" smtClean="0"/>
              <a:t>Lehrabend am 9. September 2019</a:t>
            </a:r>
          </a:p>
          <a:p>
            <a:endParaRPr lang="de-DE" dirty="0" smtClean="0"/>
          </a:p>
          <a:p>
            <a:endParaRPr lang="de-DE" sz="1800" dirty="0" smtClean="0"/>
          </a:p>
          <a:p>
            <a:r>
              <a:rPr lang="de-DE" sz="1800" dirty="0" smtClean="0"/>
              <a:t>Kreisschiedsrichterausschuss im</a:t>
            </a:r>
          </a:p>
          <a:p>
            <a:r>
              <a:rPr lang="de-DE" sz="1800" dirty="0" smtClean="0"/>
              <a:t>NFV </a:t>
            </a:r>
            <a:r>
              <a:rPr lang="mr-IN" sz="1800" dirty="0" smtClean="0"/>
              <a:t>–</a:t>
            </a:r>
            <a:r>
              <a:rPr lang="de-DE" sz="1800" dirty="0" smtClean="0"/>
              <a:t> Kreis Harburg </a:t>
            </a:r>
            <a:r>
              <a:rPr lang="mr-IN" sz="1800" dirty="0" smtClean="0"/>
              <a:t>–</a:t>
            </a:r>
            <a:r>
              <a:rPr lang="de-DE" sz="1800" dirty="0" smtClean="0"/>
              <a:t> </a:t>
            </a:r>
          </a:p>
          <a:p>
            <a:r>
              <a:rPr lang="de-DE" sz="1800" dirty="0" smtClean="0"/>
              <a:t>Referent: Yannik Brunke </a:t>
            </a:r>
            <a:endParaRPr lang="de-DE" sz="1800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838200" y="1371599"/>
            <a:ext cx="7848600" cy="19272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kern="1200" cap="all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de-DE" sz="4000" i="1" dirty="0" smtClean="0"/>
              <a:t>- Der Strafraum</a:t>
            </a:r>
            <a:endParaRPr lang="de-DE" sz="4000" i="1" dirty="0"/>
          </a:p>
        </p:txBody>
      </p:sp>
      <p:pic>
        <p:nvPicPr>
          <p:cNvPr id="5" name="Bild 4" descr="images-3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3580" y="4619487"/>
            <a:ext cx="1660820" cy="1698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707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Konsequenzen bei Fehlverhalten</a:t>
            </a:r>
            <a:endParaRPr lang="de-DE" dirty="0"/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2832061"/>
              </p:ext>
            </p:extLst>
          </p:nvPr>
        </p:nvGraphicFramePr>
        <p:xfrm>
          <a:off x="457200" y="1600196"/>
          <a:ext cx="8229600" cy="49582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431804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Tor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Kein Tor</a:t>
                      </a:r>
                      <a:endParaRPr lang="de-DE" dirty="0"/>
                    </a:p>
                  </a:txBody>
                  <a:tcPr/>
                </a:tc>
              </a:tr>
              <a:tr h="646642">
                <a:tc>
                  <a:txBody>
                    <a:bodyPr/>
                    <a:lstStyle/>
                    <a:p>
                      <a:r>
                        <a:rPr lang="de-DE" dirty="0" smtClean="0"/>
                        <a:t>Vergehen des Angreifers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Wdh</a:t>
                      </a:r>
                      <a:r>
                        <a:rPr lang="de-DE" dirty="0" smtClean="0"/>
                        <a:t>.</a:t>
                      </a:r>
                      <a:r>
                        <a:rPr lang="de-DE" baseline="0" dirty="0" smtClean="0"/>
                        <a:t> des Strafstoßes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Indirekter FS</a:t>
                      </a:r>
                      <a:endParaRPr lang="de-DE" dirty="0"/>
                    </a:p>
                  </a:txBody>
                  <a:tcPr/>
                </a:tc>
              </a:tr>
              <a:tr h="646642">
                <a:tc>
                  <a:txBody>
                    <a:bodyPr/>
                    <a:lstStyle/>
                    <a:p>
                      <a:r>
                        <a:rPr lang="de-DE" dirty="0" smtClean="0"/>
                        <a:t>Vergehen d. Verteidigers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Tor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Wdh</a:t>
                      </a:r>
                      <a:r>
                        <a:rPr lang="de-DE" dirty="0" smtClean="0"/>
                        <a:t>.</a:t>
                      </a:r>
                      <a:r>
                        <a:rPr lang="de-DE" baseline="0" dirty="0" smtClean="0"/>
                        <a:t> des Strafstoßes</a:t>
                      </a:r>
                      <a:endParaRPr lang="de-DE" dirty="0"/>
                    </a:p>
                  </a:txBody>
                  <a:tcPr/>
                </a:tc>
              </a:tr>
              <a:tr h="646642">
                <a:tc>
                  <a:txBody>
                    <a:bodyPr/>
                    <a:lstStyle/>
                    <a:p>
                      <a:r>
                        <a:rPr lang="de-DE" dirty="0" smtClean="0"/>
                        <a:t>Vergehen d. Torhüters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Tor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Wdh</a:t>
                      </a:r>
                      <a:r>
                        <a:rPr lang="de-DE" dirty="0" smtClean="0"/>
                        <a:t>. des Strafstoßes &amp;</a:t>
                      </a:r>
                    </a:p>
                    <a:p>
                      <a:r>
                        <a:rPr lang="de-DE" dirty="0" smtClean="0"/>
                        <a:t>Verwarnung Torhüter</a:t>
                      </a:r>
                      <a:endParaRPr lang="de-DE" dirty="0"/>
                    </a:p>
                  </a:txBody>
                  <a:tcPr/>
                </a:tc>
              </a:tr>
              <a:tr h="646642">
                <a:tc>
                  <a:txBody>
                    <a:bodyPr/>
                    <a:lstStyle/>
                    <a:p>
                      <a:r>
                        <a:rPr lang="de-DE" dirty="0" smtClean="0"/>
                        <a:t>Ball wird nicht nach vorne geschossen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Indirekter</a:t>
                      </a:r>
                      <a:r>
                        <a:rPr lang="de-DE" baseline="0" dirty="0" smtClean="0"/>
                        <a:t> Freistoß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Indirekter Freistoß</a:t>
                      </a:r>
                      <a:endParaRPr lang="de-DE" dirty="0"/>
                    </a:p>
                  </a:txBody>
                  <a:tcPr/>
                </a:tc>
              </a:tr>
              <a:tr h="646642">
                <a:tc>
                  <a:txBody>
                    <a:bodyPr/>
                    <a:lstStyle/>
                    <a:p>
                      <a:r>
                        <a:rPr lang="de-DE" dirty="0" smtClean="0"/>
                        <a:t>Unzulässiges</a:t>
                      </a:r>
                      <a:r>
                        <a:rPr lang="de-DE" baseline="0" dirty="0" smtClean="0"/>
                        <a:t> Antäuschen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Indirekter</a:t>
                      </a:r>
                      <a:r>
                        <a:rPr lang="de-DE" baseline="0" dirty="0" smtClean="0"/>
                        <a:t> Freistoß &amp;</a:t>
                      </a:r>
                    </a:p>
                    <a:p>
                      <a:r>
                        <a:rPr lang="de-DE" baseline="0" dirty="0" smtClean="0"/>
                        <a:t>Verwarnung Schütze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Indirekter Freistoß &amp;</a:t>
                      </a:r>
                    </a:p>
                    <a:p>
                      <a:r>
                        <a:rPr lang="de-DE" dirty="0" smtClean="0"/>
                        <a:t>Verwarnung Schütze</a:t>
                      </a:r>
                      <a:endParaRPr lang="de-DE" dirty="0"/>
                    </a:p>
                  </a:txBody>
                  <a:tcPr/>
                </a:tc>
              </a:tr>
              <a:tr h="646642">
                <a:tc>
                  <a:txBody>
                    <a:bodyPr/>
                    <a:lstStyle/>
                    <a:p>
                      <a:r>
                        <a:rPr lang="de-DE" dirty="0" smtClean="0"/>
                        <a:t>Falscher Schütze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Indirekter Freistoß &amp;</a:t>
                      </a:r>
                    </a:p>
                    <a:p>
                      <a:r>
                        <a:rPr lang="de-DE" dirty="0" smtClean="0"/>
                        <a:t>Verwarnung</a:t>
                      </a:r>
                      <a:r>
                        <a:rPr lang="de-DE" baseline="0" dirty="0" smtClean="0"/>
                        <a:t> Schütze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Indirekter Freistoß &amp; </a:t>
                      </a:r>
                    </a:p>
                    <a:p>
                      <a:r>
                        <a:rPr lang="de-DE" dirty="0" smtClean="0"/>
                        <a:t>Verwarnung Schütze</a:t>
                      </a:r>
                      <a:endParaRPr lang="de-DE" dirty="0"/>
                    </a:p>
                  </a:txBody>
                  <a:tcPr/>
                </a:tc>
              </a:tr>
              <a:tr h="646642">
                <a:tc>
                  <a:txBody>
                    <a:bodyPr/>
                    <a:lstStyle/>
                    <a:p>
                      <a:r>
                        <a:rPr lang="de-DE" dirty="0" smtClean="0"/>
                        <a:t>Torhüter und Schütze </a:t>
                      </a:r>
                    </a:p>
                    <a:p>
                      <a:r>
                        <a:rPr lang="de-DE" dirty="0" smtClean="0"/>
                        <a:t>zur</a:t>
                      </a:r>
                      <a:r>
                        <a:rPr lang="de-DE" baseline="0" dirty="0" smtClean="0"/>
                        <a:t> gleichen Zeit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Indirekter Freistoß</a:t>
                      </a:r>
                      <a:r>
                        <a:rPr lang="de-DE" baseline="0" dirty="0" smtClean="0"/>
                        <a:t> &amp;</a:t>
                      </a:r>
                    </a:p>
                    <a:p>
                      <a:r>
                        <a:rPr lang="de-DE" baseline="0" dirty="0" smtClean="0"/>
                        <a:t>Verwarnung Schütze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Wdh</a:t>
                      </a:r>
                      <a:r>
                        <a:rPr lang="de-DE" dirty="0" smtClean="0"/>
                        <a:t>.</a:t>
                      </a:r>
                      <a:r>
                        <a:rPr lang="de-DE" baseline="0" dirty="0" smtClean="0"/>
                        <a:t> des Strafstoßes &amp;</a:t>
                      </a:r>
                    </a:p>
                    <a:p>
                      <a:r>
                        <a:rPr lang="de-DE" baseline="0" dirty="0" smtClean="0"/>
                        <a:t>Verwarnung für beide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8077200" y="0"/>
            <a:ext cx="1066800" cy="329184"/>
          </a:xfrm>
        </p:spPr>
        <p:txBody>
          <a:bodyPr/>
          <a:lstStyle/>
          <a:p>
            <a:pPr algn="r"/>
            <a:fld id="{0CFEC368-1D7A-4F81-ABF6-AE0E36BAF64C}" type="slidenum">
              <a:rPr lang="en-US" smtClean="0"/>
              <a:pPr algn="r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343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Grundlagen</a:t>
            </a:r>
            <a:endParaRPr lang="de-DE" dirty="0"/>
          </a:p>
        </p:txBody>
      </p:sp>
      <p:pic>
        <p:nvPicPr>
          <p:cNvPr id="8" name="Inhaltsplatzhalter 7" descr="Bildschirmfoto 2019-09-06 um 11.49.08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7291"/>
          <a:stretch/>
        </p:blipFill>
        <p:spPr>
          <a:xfrm>
            <a:off x="1910484" y="379944"/>
            <a:ext cx="7233516" cy="6478056"/>
          </a:xfrm>
        </p:spPr>
      </p:pic>
      <p:sp>
        <p:nvSpPr>
          <p:cNvPr id="10" name="Textfeld 9"/>
          <p:cNvSpPr txBox="1"/>
          <p:nvPr/>
        </p:nvSpPr>
        <p:spPr>
          <a:xfrm>
            <a:off x="92267" y="1386418"/>
            <a:ext cx="4184612" cy="5539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/>
              </a:buClr>
              <a:buFont typeface="Arial"/>
              <a:buChar char="•"/>
            </a:pPr>
            <a:r>
              <a:rPr lang="de-DE" sz="2400" dirty="0" smtClean="0"/>
              <a:t>Torraum</a:t>
            </a:r>
          </a:p>
          <a:p>
            <a:pPr marL="742950" lvl="1" indent="-285750">
              <a:buClr>
                <a:schemeClr val="accent1"/>
              </a:buClr>
              <a:buFont typeface="Arial"/>
              <a:buChar char="•"/>
            </a:pPr>
            <a:r>
              <a:rPr lang="de-DE" dirty="0" smtClean="0"/>
              <a:t>Innenkante Pfosten </a:t>
            </a:r>
            <a:r>
              <a:rPr lang="de-DE" dirty="0" smtClean="0">
                <a:sym typeface="Wingdings"/>
              </a:rPr>
              <a:t> Seitliche Torraumlinie: </a:t>
            </a:r>
            <a:r>
              <a:rPr lang="de-DE" b="1" dirty="0" smtClean="0">
                <a:sym typeface="Wingdings"/>
              </a:rPr>
              <a:t>5,5 m</a:t>
            </a:r>
          </a:p>
          <a:p>
            <a:pPr marL="742950" lvl="1" indent="-285750">
              <a:buClr>
                <a:schemeClr val="accent1"/>
              </a:buClr>
              <a:buFont typeface="Arial"/>
              <a:buChar char="•"/>
            </a:pPr>
            <a:r>
              <a:rPr lang="de-DE" dirty="0" smtClean="0"/>
              <a:t>Grundlinie </a:t>
            </a:r>
            <a:r>
              <a:rPr lang="de-DE" dirty="0" smtClean="0">
                <a:sym typeface="Wingdings"/>
              </a:rPr>
              <a:t> Parallel zur Grundlinie verlaufende Torraumlinie: </a:t>
            </a:r>
            <a:r>
              <a:rPr lang="de-DE" b="1" dirty="0" smtClean="0">
                <a:sym typeface="Wingdings"/>
              </a:rPr>
              <a:t>5,5 m</a:t>
            </a:r>
          </a:p>
          <a:p>
            <a:pPr marL="742950" lvl="1" indent="-285750">
              <a:buClr>
                <a:schemeClr val="accent1"/>
              </a:buClr>
              <a:buFont typeface="Arial"/>
              <a:buChar char="•"/>
            </a:pPr>
            <a:r>
              <a:rPr lang="de-DE" dirty="0" smtClean="0">
                <a:sym typeface="Wingdings"/>
              </a:rPr>
              <a:t>Torlinie (Innenkante zu Innen-kante der Pfosten): </a:t>
            </a:r>
            <a:r>
              <a:rPr lang="de-DE" b="1" dirty="0" smtClean="0">
                <a:sym typeface="Wingdings"/>
              </a:rPr>
              <a:t>7,32 m</a:t>
            </a:r>
          </a:p>
          <a:p>
            <a:pPr lvl="1">
              <a:buClr>
                <a:schemeClr val="accent1"/>
              </a:buClr>
            </a:pPr>
            <a:endParaRPr lang="de-DE" b="1" dirty="0" smtClean="0"/>
          </a:p>
          <a:p>
            <a:pPr marL="285750" indent="-285750">
              <a:buClr>
                <a:schemeClr val="accent1"/>
              </a:buClr>
              <a:buFont typeface="Arial"/>
              <a:buChar char="•"/>
            </a:pPr>
            <a:r>
              <a:rPr lang="de-DE" sz="2400" dirty="0" smtClean="0"/>
              <a:t>Strafraum</a:t>
            </a:r>
          </a:p>
          <a:p>
            <a:pPr marL="742950" lvl="1" indent="-285750">
              <a:buClr>
                <a:schemeClr val="accent1"/>
              </a:buClr>
              <a:buFont typeface="Arial"/>
              <a:buChar char="•"/>
            </a:pPr>
            <a:r>
              <a:rPr lang="de-DE" dirty="0" smtClean="0"/>
              <a:t>Innenkante Pfosten </a:t>
            </a:r>
            <a:r>
              <a:rPr lang="de-DE" dirty="0" smtClean="0">
                <a:sym typeface="Wingdings"/>
              </a:rPr>
              <a:t></a:t>
            </a:r>
            <a:r>
              <a:rPr lang="de-DE" dirty="0" smtClean="0"/>
              <a:t> Seitliche Strafraumlinie: </a:t>
            </a:r>
            <a:r>
              <a:rPr lang="de-DE" b="1" dirty="0" smtClean="0"/>
              <a:t>16,5 m </a:t>
            </a:r>
          </a:p>
          <a:p>
            <a:pPr marL="742950" lvl="1" indent="-285750">
              <a:buClr>
                <a:schemeClr val="accent1"/>
              </a:buClr>
              <a:buFont typeface="Arial"/>
              <a:buChar char="•"/>
            </a:pPr>
            <a:r>
              <a:rPr lang="de-DE" dirty="0" smtClean="0"/>
              <a:t>Grundlinie </a:t>
            </a:r>
            <a:r>
              <a:rPr lang="de-DE" dirty="0" smtClean="0">
                <a:sym typeface="Wingdings"/>
              </a:rPr>
              <a:t> Parallel zur Grundlinie verlaufende Strafraumlinie: </a:t>
            </a:r>
            <a:r>
              <a:rPr lang="de-DE" b="1" dirty="0" smtClean="0">
                <a:sym typeface="Wingdings"/>
              </a:rPr>
              <a:t>16,5 m</a:t>
            </a:r>
          </a:p>
          <a:p>
            <a:pPr marL="742950" lvl="1" indent="-285750">
              <a:buClr>
                <a:schemeClr val="accent1"/>
              </a:buClr>
              <a:buFont typeface="Arial"/>
              <a:buChar char="•"/>
            </a:pPr>
            <a:r>
              <a:rPr lang="de-DE" dirty="0" smtClean="0">
                <a:sym typeface="Wingdings"/>
              </a:rPr>
              <a:t>Mittelpunkt d. Torlinie   Strafstoßmarke: </a:t>
            </a:r>
            <a:r>
              <a:rPr lang="de-DE" b="1" dirty="0" smtClean="0">
                <a:sym typeface="Wingdings"/>
              </a:rPr>
              <a:t>11 m</a:t>
            </a:r>
          </a:p>
          <a:p>
            <a:pPr marL="742950" lvl="1" indent="-285750">
              <a:buClr>
                <a:schemeClr val="accent1"/>
              </a:buClr>
              <a:buFont typeface="Arial"/>
              <a:buChar char="•"/>
            </a:pPr>
            <a:r>
              <a:rPr lang="de-DE" dirty="0" smtClean="0">
                <a:sym typeface="Wingdings"/>
              </a:rPr>
              <a:t>Strafstoßmarke  Teilkreis: Radius v. </a:t>
            </a:r>
            <a:r>
              <a:rPr lang="de-DE" b="1" dirty="0" smtClean="0">
                <a:sym typeface="Wingdings"/>
              </a:rPr>
              <a:t>9,15 m</a:t>
            </a:r>
            <a:endParaRPr lang="de-DE" b="1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2"/>
          </p:nvPr>
        </p:nvSpPr>
        <p:spPr>
          <a:xfrm>
            <a:off x="8077200" y="18288"/>
            <a:ext cx="1066800" cy="329184"/>
          </a:xfrm>
        </p:spPr>
        <p:txBody>
          <a:bodyPr/>
          <a:lstStyle/>
          <a:p>
            <a:pPr algn="r"/>
            <a:fld id="{0CFEC368-1D7A-4F81-ABF6-AE0E36BAF64C}" type="slidenum">
              <a:rPr lang="en-US" smtClean="0"/>
              <a:pPr algn="r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907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Grundlagen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Rechtzeitige Kontrolle des Spielfeldes</a:t>
            </a:r>
          </a:p>
          <a:p>
            <a:pPr lvl="1"/>
            <a:r>
              <a:rPr lang="de-DE" dirty="0" smtClean="0"/>
              <a:t>Wer ist Ansprechpartner bei Mängeln?</a:t>
            </a:r>
          </a:p>
          <a:p>
            <a:pPr lvl="1"/>
            <a:r>
              <a:rPr lang="de-DE" dirty="0" smtClean="0"/>
              <a:t>Wie ist die Vorgehensweise bei witterungsbedingtem Fehlen der Markierungen?</a:t>
            </a:r>
          </a:p>
          <a:p>
            <a:pPr lvl="1"/>
            <a:endParaRPr lang="de-DE" dirty="0" smtClean="0"/>
          </a:p>
          <a:p>
            <a:r>
              <a:rPr lang="de-DE" dirty="0" smtClean="0"/>
              <a:t>Die Bedeutung der Markierungen</a:t>
            </a:r>
          </a:p>
          <a:p>
            <a:pPr lvl="1"/>
            <a:r>
              <a:rPr lang="de-DE" dirty="0" smtClean="0"/>
              <a:t>Torraum</a:t>
            </a:r>
          </a:p>
          <a:p>
            <a:pPr lvl="1"/>
            <a:r>
              <a:rPr lang="de-DE" dirty="0" smtClean="0"/>
              <a:t>Strafraum</a:t>
            </a:r>
          </a:p>
          <a:p>
            <a:pPr lvl="1"/>
            <a:r>
              <a:rPr lang="de-DE" dirty="0" smtClean="0"/>
              <a:t>Strafstoßmarke</a:t>
            </a:r>
          </a:p>
          <a:p>
            <a:pPr lvl="1"/>
            <a:r>
              <a:rPr lang="de-DE" dirty="0" smtClean="0"/>
              <a:t>Teilkreis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077200" y="5927"/>
            <a:ext cx="1066800" cy="329184"/>
          </a:xfrm>
        </p:spPr>
        <p:txBody>
          <a:bodyPr/>
          <a:lstStyle/>
          <a:p>
            <a:pPr algn="r"/>
            <a:fld id="{0CFEC368-1D7A-4F81-ABF6-AE0E36BAF64C}" type="slidenum">
              <a:rPr lang="en-US" smtClean="0"/>
              <a:pPr algn="r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50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 descr="Bildschirmfoto 2019-09-06 um 12.35.10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58895"/>
            <a:ext cx="4571999" cy="6499105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Position der SR </a:t>
            </a:r>
            <a:r>
              <a:rPr lang="de-DE" dirty="0"/>
              <a:t/>
            </a:r>
            <a:br>
              <a:rPr lang="de-DE" dirty="0"/>
            </a:br>
            <a:r>
              <a:rPr lang="de-DE" dirty="0" smtClean="0"/>
              <a:t>und SRA 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077199" y="29711"/>
            <a:ext cx="1066800" cy="329184"/>
          </a:xfrm>
        </p:spPr>
        <p:txBody>
          <a:bodyPr/>
          <a:lstStyle/>
          <a:p>
            <a:pPr algn="r"/>
            <a:fld id="{0CFEC368-1D7A-4F81-ABF6-AE0E36BAF64C}" type="slidenum">
              <a:rPr lang="en-US" smtClean="0"/>
              <a:pPr algn="r"/>
              <a:t>4</a:t>
            </a:fld>
            <a:endParaRPr lang="en-US" dirty="0"/>
          </a:p>
        </p:txBody>
      </p:sp>
      <p:sp>
        <p:nvSpPr>
          <p:cNvPr id="8" name="Inhaltsplatzhalter 2"/>
          <p:cNvSpPr>
            <a:spLocks noGrp="1"/>
          </p:cNvSpPr>
          <p:nvPr>
            <p:ph idx="1"/>
          </p:nvPr>
        </p:nvSpPr>
        <p:spPr>
          <a:xfrm>
            <a:off x="457200" y="1758950"/>
            <a:ext cx="4114800" cy="4876800"/>
          </a:xfrm>
        </p:spPr>
        <p:txBody>
          <a:bodyPr>
            <a:normAutofit/>
          </a:bodyPr>
          <a:lstStyle/>
          <a:p>
            <a:r>
              <a:rPr lang="de-DE" dirty="0" smtClean="0"/>
              <a:t>Sinnvolle Position</a:t>
            </a:r>
          </a:p>
          <a:p>
            <a:r>
              <a:rPr lang="de-DE" dirty="0" smtClean="0"/>
              <a:t>Distanz zum Geschehen</a:t>
            </a:r>
          </a:p>
          <a:p>
            <a:r>
              <a:rPr lang="de-DE" dirty="0" smtClean="0"/>
              <a:t>Absprache im Team</a:t>
            </a:r>
          </a:p>
          <a:p>
            <a:pPr lvl="1"/>
            <a:r>
              <a:rPr lang="de-DE" dirty="0" smtClean="0"/>
              <a:t>Was ist die Entscheidungs-kompetenz der SRA?</a:t>
            </a:r>
          </a:p>
          <a:p>
            <a:r>
              <a:rPr lang="de-DE" dirty="0" smtClean="0"/>
              <a:t>Blickverbindung</a:t>
            </a:r>
          </a:p>
          <a:p>
            <a:pPr lvl="1"/>
            <a:r>
              <a:rPr lang="de-DE" dirty="0" smtClean="0"/>
              <a:t>Welche Hinweise kann der SRA geben?</a:t>
            </a:r>
          </a:p>
        </p:txBody>
      </p:sp>
    </p:spTree>
    <p:extLst>
      <p:ext uri="{BB962C8B-B14F-4D97-AF65-F5344CB8AC3E}">
        <p14:creationId xmlns:p14="http://schemas.microsoft.com/office/powerpoint/2010/main" val="35821794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Regel 12 im Bezug auf den Strafraum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Welche Vergehen bewirken einen direkten Freistoß bzw. einen Strafstoß?</a:t>
            </a:r>
          </a:p>
          <a:p>
            <a:r>
              <a:rPr lang="de-DE" dirty="0" smtClean="0"/>
              <a:t>Was sind die formalen Vorgaben für die Mannschaften bei einem direkten Freistoß?</a:t>
            </a:r>
          </a:p>
          <a:p>
            <a:r>
              <a:rPr lang="de-DE" dirty="0" smtClean="0"/>
              <a:t>Welche Vorgaben muss die angreifende Mannschaft beachten?</a:t>
            </a:r>
          </a:p>
          <a:p>
            <a:r>
              <a:rPr lang="de-DE" dirty="0" smtClean="0"/>
              <a:t>Der Gebrauch der </a:t>
            </a:r>
            <a:r>
              <a:rPr lang="de-DE" dirty="0" err="1" smtClean="0"/>
              <a:t>Vorteilsgebung</a:t>
            </a:r>
            <a:r>
              <a:rPr lang="de-DE" dirty="0" smtClean="0"/>
              <a:t> 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077200" y="18288"/>
            <a:ext cx="1066800" cy="329184"/>
          </a:xfrm>
        </p:spPr>
        <p:txBody>
          <a:bodyPr/>
          <a:lstStyle/>
          <a:p>
            <a:pPr algn="r"/>
            <a:fld id="{0CFEC368-1D7A-4F81-ABF6-AE0E36BAF64C}" type="slidenum">
              <a:rPr lang="en-US" smtClean="0"/>
              <a:pPr algn="r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999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Kompetenzen des SR </a:t>
            </a:r>
            <a:br>
              <a:rPr lang="de-DE" dirty="0" smtClean="0"/>
            </a:br>
            <a:r>
              <a:rPr lang="de-DE" dirty="0" smtClean="0"/>
              <a:t>bei Aktionen am und im Strafraum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965158"/>
            <a:ext cx="8229600" cy="4511842"/>
          </a:xfrm>
        </p:spPr>
        <p:txBody>
          <a:bodyPr>
            <a:normAutofit/>
          </a:bodyPr>
          <a:lstStyle/>
          <a:p>
            <a:r>
              <a:rPr lang="de-DE" sz="3200" dirty="0" smtClean="0"/>
              <a:t>Konsequenz</a:t>
            </a:r>
          </a:p>
          <a:p>
            <a:r>
              <a:rPr lang="de-DE" sz="3200" dirty="0" smtClean="0"/>
              <a:t>Mut</a:t>
            </a:r>
          </a:p>
          <a:p>
            <a:r>
              <a:rPr lang="de-DE" sz="3200" dirty="0" smtClean="0"/>
              <a:t>Durchsetzungsvermögen</a:t>
            </a:r>
          </a:p>
          <a:p>
            <a:r>
              <a:rPr lang="de-DE" sz="3200" dirty="0" smtClean="0"/>
              <a:t>Rhetorik</a:t>
            </a:r>
          </a:p>
          <a:p>
            <a:r>
              <a:rPr lang="de-DE" sz="3200" dirty="0" smtClean="0"/>
              <a:t>Körpersprache</a:t>
            </a:r>
            <a:endParaRPr lang="de-DE" sz="320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077200" y="18288"/>
            <a:ext cx="1066800" cy="329184"/>
          </a:xfrm>
        </p:spPr>
        <p:txBody>
          <a:bodyPr/>
          <a:lstStyle/>
          <a:p>
            <a:pPr algn="r"/>
            <a:fld id="{0CFEC368-1D7A-4F81-ABF6-AE0E36BAF64C}" type="slidenum">
              <a:rPr lang="en-US" smtClean="0"/>
              <a:pPr algn="r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5988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Das Torwartspiel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Recht des Torwarts im Strafraum mit der Hand zu spielen</a:t>
            </a:r>
          </a:p>
          <a:p>
            <a:r>
              <a:rPr lang="de-DE" dirty="0" smtClean="0"/>
              <a:t>6-Sekunden-Regel</a:t>
            </a:r>
          </a:p>
          <a:p>
            <a:r>
              <a:rPr lang="de-DE" dirty="0" smtClean="0"/>
              <a:t>Rückpassregel</a:t>
            </a:r>
          </a:p>
          <a:p>
            <a:r>
              <a:rPr lang="de-DE" dirty="0" smtClean="0"/>
              <a:t>Schutz des Torwartes, wenn er den Ball kontrolliert</a:t>
            </a:r>
          </a:p>
          <a:p>
            <a:r>
              <a:rPr lang="de-DE" dirty="0" smtClean="0"/>
              <a:t>Freigabe des Balles (z. B. beim Abschlag)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077200" y="18288"/>
            <a:ext cx="1066800" cy="329184"/>
          </a:xfrm>
        </p:spPr>
        <p:txBody>
          <a:bodyPr/>
          <a:lstStyle/>
          <a:p>
            <a:pPr algn="r"/>
            <a:fld id="{0CFEC368-1D7A-4F81-ABF6-AE0E36BAF64C}" type="slidenum">
              <a:rPr lang="en-US" smtClean="0"/>
              <a:pPr algn="r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1563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Spielfortsetzungen am / im Strafraum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„Sicherheit vor Schnelligkeit!“</a:t>
            </a:r>
          </a:p>
          <a:p>
            <a:r>
              <a:rPr lang="de-DE" dirty="0" smtClean="0"/>
              <a:t>Genaue Festlegung des Ortes der Spielfortsetzung</a:t>
            </a:r>
          </a:p>
          <a:p>
            <a:r>
              <a:rPr lang="de-DE" dirty="0" smtClean="0"/>
              <a:t>Korrekter Abstand der Mauer</a:t>
            </a:r>
          </a:p>
          <a:p>
            <a:r>
              <a:rPr lang="de-DE" dirty="0" smtClean="0"/>
              <a:t>Pfiff zur Spielfortsetzung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077200" y="18288"/>
            <a:ext cx="1066800" cy="329184"/>
          </a:xfrm>
        </p:spPr>
        <p:txBody>
          <a:bodyPr/>
          <a:lstStyle/>
          <a:p>
            <a:pPr algn="r"/>
            <a:fld id="{0CFEC368-1D7A-4F81-ABF6-AE0E36BAF64C}" type="slidenum">
              <a:rPr lang="en-US" smtClean="0"/>
              <a:pPr algn="r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230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Position und Ablauf beim Strafstoß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Position des Torwartes und der beiden Mannschaften</a:t>
            </a:r>
          </a:p>
          <a:p>
            <a:r>
              <a:rPr lang="de-DE" dirty="0" smtClean="0"/>
              <a:t>Position des SR und des SRA</a:t>
            </a:r>
          </a:p>
          <a:p>
            <a:r>
              <a:rPr lang="de-DE" dirty="0" smtClean="0"/>
              <a:t>Pfiff des Schiedsrichters</a:t>
            </a:r>
          </a:p>
          <a:p>
            <a:r>
              <a:rPr lang="de-DE" dirty="0" smtClean="0"/>
              <a:t>Konsequenzen bei Fehlverhalten</a:t>
            </a:r>
          </a:p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077200" y="5927"/>
            <a:ext cx="1066800" cy="329184"/>
          </a:xfrm>
        </p:spPr>
        <p:txBody>
          <a:bodyPr/>
          <a:lstStyle/>
          <a:p>
            <a:pPr algn="r"/>
            <a:fld id="{0CFEC368-1D7A-4F81-ABF6-AE0E36BAF64C}" type="slidenum">
              <a:rPr lang="en-US" smtClean="0"/>
              <a:pPr algn="r"/>
              <a:t>9</a:t>
            </a:fld>
            <a:endParaRPr lang="en-US" dirty="0"/>
          </a:p>
        </p:txBody>
      </p:sp>
      <p:pic>
        <p:nvPicPr>
          <p:cNvPr id="7" name="Bild 6" descr="Bildschirmfoto 2019-09-06 um 13.06.4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5100" y="3507317"/>
            <a:ext cx="6184900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9677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Klarheit.thmx</Template>
  <TotalTime>0</TotalTime>
  <Words>386</Words>
  <Application>Microsoft Macintosh PowerPoint</Application>
  <PresentationFormat>Bildschirmpräsentation (4:3)</PresentationFormat>
  <Paragraphs>104</Paragraphs>
  <Slides>10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1" baseType="lpstr">
      <vt:lpstr>Clarity</vt:lpstr>
      <vt:lpstr>Streifzug durch das regelwerk</vt:lpstr>
      <vt:lpstr>Grundlagen</vt:lpstr>
      <vt:lpstr>Grundlagen</vt:lpstr>
      <vt:lpstr>Position der SR  und SRA </vt:lpstr>
      <vt:lpstr>Regel 12 im Bezug auf den Strafraum</vt:lpstr>
      <vt:lpstr>Kompetenzen des SR  bei Aktionen am und im Strafraum</vt:lpstr>
      <vt:lpstr>Das Torwartspiel</vt:lpstr>
      <vt:lpstr>Spielfortsetzungen am / im Strafraum</vt:lpstr>
      <vt:lpstr>Position und Ablauf beim Strafstoß</vt:lpstr>
      <vt:lpstr>Konsequenzen bei Fehlverhalten</vt:lpstr>
    </vt:vector>
  </TitlesOfParts>
  <Company>dbu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Streifzug durch das regelwerk</dc:title>
  <dc:creator>Yannik Brunke</dc:creator>
  <cp:lastModifiedBy>Gastbenutzer</cp:lastModifiedBy>
  <cp:revision>18</cp:revision>
  <dcterms:created xsi:type="dcterms:W3CDTF">2019-09-06T08:48:59Z</dcterms:created>
  <dcterms:modified xsi:type="dcterms:W3CDTF">2019-09-08T18:46:33Z</dcterms:modified>
</cp:coreProperties>
</file>