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65" r:id="rId3"/>
    <p:sldId id="303" r:id="rId4"/>
    <p:sldId id="304" r:id="rId5"/>
    <p:sldId id="306" r:id="rId6"/>
    <p:sldId id="308" r:id="rId7"/>
    <p:sldId id="307" r:id="rId8"/>
    <p:sldId id="315" r:id="rId9"/>
    <p:sldId id="316" r:id="rId10"/>
    <p:sldId id="317" r:id="rId11"/>
    <p:sldId id="309" r:id="rId12"/>
    <p:sldId id="314" r:id="rId13"/>
    <p:sldId id="310" r:id="rId14"/>
    <p:sldId id="312" r:id="rId15"/>
    <p:sldId id="311" r:id="rId16"/>
    <p:sldId id="313" r:id="rId17"/>
    <p:sldId id="302" r:id="rId1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498" y="7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xfrm>
            <a:off x="1143000" y="685800"/>
            <a:ext cx="4572000" cy="3429000"/>
          </a:xfrm>
          <a:prstGeom prst="rect">
            <a:avLst/>
          </a:prstGeom>
        </p:spPr>
        <p:txBody>
          <a:bodyPr/>
          <a:lstStyle/>
          <a:p>
            <a:endParaRPr/>
          </a:p>
        </p:txBody>
      </p:sp>
      <p:sp>
        <p:nvSpPr>
          <p:cNvPr id="87" name="Shape 8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extLst>
      <p:ext uri="{BB962C8B-B14F-4D97-AF65-F5344CB8AC3E}">
        <p14:creationId xmlns:p14="http://schemas.microsoft.com/office/powerpoint/2010/main" val="457942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extLst>
      <p:ext uri="{BB962C8B-B14F-4D97-AF65-F5344CB8AC3E}">
        <p14:creationId xmlns:p14="http://schemas.microsoft.com/office/powerpoint/2010/main" val="3065458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extLst>
      <p:ext uri="{BB962C8B-B14F-4D97-AF65-F5344CB8AC3E}">
        <p14:creationId xmlns:p14="http://schemas.microsoft.com/office/powerpoint/2010/main" val="1277517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extLst>
      <p:ext uri="{BB962C8B-B14F-4D97-AF65-F5344CB8AC3E}">
        <p14:creationId xmlns:p14="http://schemas.microsoft.com/office/powerpoint/2010/main" val="2965897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extLst>
      <p:ext uri="{BB962C8B-B14F-4D97-AF65-F5344CB8AC3E}">
        <p14:creationId xmlns:p14="http://schemas.microsoft.com/office/powerpoint/2010/main" val="2319397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extLst>
      <p:ext uri="{BB962C8B-B14F-4D97-AF65-F5344CB8AC3E}">
        <p14:creationId xmlns:p14="http://schemas.microsoft.com/office/powerpoint/2010/main" val="3855416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pPr marL="228600" indent="-228600">
              <a:buSzPct val="100000"/>
              <a:buAutoNum type="arabicPeriod"/>
            </a:pPr>
            <a:r>
              <a:t>Sämtliche Kommunikative Möglichkeiten ausschöpfen</a:t>
            </a:r>
          </a:p>
          <a:p>
            <a:pPr marL="228600" indent="-228600">
              <a:buSzPct val="100000"/>
              <a:buAutoNum type="arabicPeriod"/>
            </a:pPr>
            <a:r>
              <a:t>Es ist von grundlegender Bedeutung, dass zwischen dem Schiedsrichter und seinen </a:t>
            </a:r>
          </a:p>
          <a:p>
            <a:pPr marL="228600" indent="-228600"/>
            <a:r>
              <a:t>     Mitarbeitern vor jedem Spiel eine eingehende Besprechung stattfindet, um Zeichengebung    </a:t>
            </a:r>
          </a:p>
          <a:p>
            <a:pPr marL="228600" indent="-228600"/>
            <a:r>
              <a:t>     und Zusammenwirken abzustimmen. Es ist von Vorteil, wenn der Spielleiter </a:t>
            </a:r>
          </a:p>
          <a:p>
            <a:pPr marL="228600" indent="-228600"/>
            <a:r>
              <a:t>     aufgrund einer von ihm vorbereiteten Agenda systematisch vorgeht...“</a:t>
            </a:r>
          </a:p>
          <a:p>
            <a:pPr marL="228600" indent="-228600"/>
            <a:r>
              <a:t>3.   Und selbst wenn die Mehrzahl der Zeichen der beiden Assistenten in eingespielten Teams  </a:t>
            </a:r>
          </a:p>
          <a:p>
            <a:pPr marL="228600" indent="-228600"/>
            <a:r>
              <a:t>     bereits häufig angesprochen wurde, so beinhaltet die gemeinsame Absprache </a:t>
            </a:r>
          </a:p>
          <a:p>
            <a:pPr marL="228600" indent="-228600"/>
            <a:r>
              <a:t>     doch zugleich eine mentale Vorbereitung auf das anstehende Spiel.</a:t>
            </a:r>
          </a:p>
          <a:p>
            <a:pPr marL="228600" indent="-22860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extLst>
      <p:ext uri="{BB962C8B-B14F-4D97-AF65-F5344CB8AC3E}">
        <p14:creationId xmlns:p14="http://schemas.microsoft.com/office/powerpoint/2010/main" val="190051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extLst>
      <p:ext uri="{BB962C8B-B14F-4D97-AF65-F5344CB8AC3E}">
        <p14:creationId xmlns:p14="http://schemas.microsoft.com/office/powerpoint/2010/main" val="36681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extLst>
      <p:ext uri="{BB962C8B-B14F-4D97-AF65-F5344CB8AC3E}">
        <p14:creationId xmlns:p14="http://schemas.microsoft.com/office/powerpoint/2010/main" val="128874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extLst>
      <p:ext uri="{BB962C8B-B14F-4D97-AF65-F5344CB8AC3E}">
        <p14:creationId xmlns:p14="http://schemas.microsoft.com/office/powerpoint/2010/main" val="136890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extLst>
      <p:ext uri="{BB962C8B-B14F-4D97-AF65-F5344CB8AC3E}">
        <p14:creationId xmlns:p14="http://schemas.microsoft.com/office/powerpoint/2010/main" val="731998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extLst>
      <p:ext uri="{BB962C8B-B14F-4D97-AF65-F5344CB8AC3E}">
        <p14:creationId xmlns:p14="http://schemas.microsoft.com/office/powerpoint/2010/main" val="107498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extLst>
      <p:ext uri="{BB962C8B-B14F-4D97-AF65-F5344CB8AC3E}">
        <p14:creationId xmlns:p14="http://schemas.microsoft.com/office/powerpoint/2010/main" val="2684634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endParaRPr/>
          </a:p>
        </p:txBody>
      </p:sp>
      <p:sp>
        <p:nvSpPr>
          <p:cNvPr id="156" name="Shape 156"/>
          <p:cNvSpPr>
            <a:spLocks noGrp="1"/>
          </p:cNvSpPr>
          <p:nvPr>
            <p:ph type="body" sz="quarter" idx="1"/>
          </p:nvPr>
        </p:nvSpPr>
        <p:spPr>
          <a:prstGeom prst="rect">
            <a:avLst/>
          </a:prstGeom>
        </p:spPr>
        <p:txBody>
          <a:bodyPr/>
          <a:lstStyle/>
          <a:p>
            <a:pPr marL="228600" indent="-228600"/>
            <a:endParaRPr dirty="0"/>
          </a:p>
        </p:txBody>
      </p:sp>
    </p:spTree>
    <p:extLst>
      <p:ext uri="{BB962C8B-B14F-4D97-AF65-F5344CB8AC3E}">
        <p14:creationId xmlns:p14="http://schemas.microsoft.com/office/powerpoint/2010/main" val="727725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1" name="image.png" descr="image.pn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22" name="DFB  SR Kommission  2010 / 2011"/>
          <p:cNvSpPr txBox="1"/>
          <p:nvPr/>
        </p:nvSpPr>
        <p:spPr>
          <a:xfrm>
            <a:off x="2888027" y="248115"/>
            <a:ext cx="3367938" cy="3133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ctr">
            <a:spAutoFit/>
          </a:bodyPr>
          <a:lstStyle>
            <a:lvl1pPr algn="ctr">
              <a:defRPr sz="1600" b="1">
                <a:latin typeface="Arial"/>
                <a:ea typeface="Arial"/>
                <a:cs typeface="Arial"/>
                <a:sym typeface="Arial"/>
              </a:defRPr>
            </a:lvl1pPr>
          </a:lstStyle>
          <a:p>
            <a:r>
              <a:t>DFB  SR Kommission  2010 / 2011</a:t>
            </a:r>
          </a:p>
        </p:txBody>
      </p:sp>
      <p:sp>
        <p:nvSpPr>
          <p:cNvPr id="23" name="Foliennummer"/>
          <p:cNvSpPr txBox="1">
            <a:spLocks noGrp="1"/>
          </p:cNvSpPr>
          <p:nvPr>
            <p:ph type="sldNum" sz="quarter" idx="2"/>
          </p:nvPr>
        </p:nvSpPr>
        <p:spPr>
          <a:xfrm>
            <a:off x="6279548" y="6224225"/>
            <a:ext cx="273652" cy="264251"/>
          </a:xfrm>
          <a:prstGeom prst="rect">
            <a:avLst/>
          </a:prstGeom>
        </p:spPr>
        <p:txBody>
          <a:bodyPr/>
          <a:lstStyle>
            <a:lvl1pPr>
              <a:defRPr>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0" name="Rechteck"/>
          <p:cNvSpPr/>
          <p:nvPr/>
        </p:nvSpPr>
        <p:spPr>
          <a:xfrm>
            <a:off x="-2" y="0"/>
            <a:ext cx="9144004" cy="981075"/>
          </a:xfrm>
          <a:prstGeom prst="rect">
            <a:avLst/>
          </a:prstGeom>
          <a:gradFill>
            <a:gsLst>
              <a:gs pos="0">
                <a:srgbClr val="FFFFFF"/>
              </a:gs>
              <a:gs pos="39999">
                <a:srgbClr val="FFFFFF"/>
              </a:gs>
              <a:gs pos="100000">
                <a:srgbClr val="BFBFBF"/>
              </a:gs>
            </a:gsLst>
            <a:lin ang="16200000"/>
          </a:gra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31" name="I:\NFV-Sparkassen-Supercup\PPT-Vorlage\Bildmaterial\HG-NFV.png" descr="I:\NFV-Sparkassen-Supercup\PPT-Vorlage\Bildmaterial\HG-NFV.png"/>
          <p:cNvPicPr>
            <a:picLocks noChangeAspect="1"/>
          </p:cNvPicPr>
          <p:nvPr/>
        </p:nvPicPr>
        <p:blipFill>
          <a:blip r:embed="rId2">
            <a:extLst/>
          </a:blip>
          <a:stretch>
            <a:fillRect/>
          </a:stretch>
        </p:blipFill>
        <p:spPr>
          <a:xfrm>
            <a:off x="0" y="884237"/>
            <a:ext cx="9144000" cy="5973763"/>
          </a:xfrm>
          <a:prstGeom prst="rect">
            <a:avLst/>
          </a:prstGeom>
          <a:ln w="12700">
            <a:miter lim="400000"/>
          </a:ln>
        </p:spPr>
      </p:pic>
      <p:sp>
        <p:nvSpPr>
          <p:cNvPr id="32" name="Form"/>
          <p:cNvSpPr/>
          <p:nvPr/>
        </p:nvSpPr>
        <p:spPr>
          <a:xfrm rot="10800000">
            <a:off x="107948" y="3429000"/>
            <a:ext cx="9036052" cy="28082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4" y="0"/>
                </a:lnTo>
                <a:cubicBezTo>
                  <a:pt x="21409" y="0"/>
                  <a:pt x="21600" y="613"/>
                  <a:pt x="21600" y="1370"/>
                </a:cubicBezTo>
                <a:lnTo>
                  <a:pt x="21600" y="21600"/>
                </a:lnTo>
                <a:lnTo>
                  <a:pt x="0" y="21600"/>
                </a:lnTo>
                <a:lnTo>
                  <a:pt x="0" y="0"/>
                </a:lnTo>
                <a:close/>
              </a:path>
            </a:pathLst>
          </a:custGeom>
          <a:solidFill>
            <a:srgbClr val="FFFFFF"/>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33" name="I:\NFV-Sparkassen-Supercup\PPT-Vorlage\Bildmaterial\nfv_logo_ppt.png" descr="I:\NFV-Sparkassen-Supercup\PPT-Vorlage\Bildmaterial\nfv_logo_ppt.png"/>
          <p:cNvPicPr>
            <a:picLocks noChangeAspect="1"/>
          </p:cNvPicPr>
          <p:nvPr/>
        </p:nvPicPr>
        <p:blipFill>
          <a:blip r:embed="rId3">
            <a:extLst/>
          </a:blip>
          <a:stretch>
            <a:fillRect/>
          </a:stretch>
        </p:blipFill>
        <p:spPr>
          <a:xfrm>
            <a:off x="8243885" y="115887"/>
            <a:ext cx="806453" cy="725488"/>
          </a:xfrm>
          <a:prstGeom prst="rect">
            <a:avLst/>
          </a:prstGeom>
          <a:ln w="12700">
            <a:miter lim="400000"/>
          </a:ln>
        </p:spPr>
      </p:pic>
      <p:sp>
        <p:nvSpPr>
          <p:cNvPr id="34" name="Linie"/>
          <p:cNvSpPr/>
          <p:nvPr/>
        </p:nvSpPr>
        <p:spPr>
          <a:xfrm>
            <a:off x="-2" y="981075"/>
            <a:ext cx="9144004" cy="0"/>
          </a:xfrm>
          <a:prstGeom prst="line">
            <a:avLst/>
          </a:prstGeom>
          <a:ln>
            <a:solidFill>
              <a:srgbClr val="FFFFFF"/>
            </a:solidFill>
          </a:ln>
        </p:spPr>
        <p:txBody>
          <a:bodyPr lIns="45718" tIns="45718" rIns="45718" bIns="45718"/>
          <a:lstStyle/>
          <a:p>
            <a:endParaRPr/>
          </a:p>
        </p:txBody>
      </p:sp>
      <p:sp>
        <p:nvSpPr>
          <p:cNvPr id="35" name="Form"/>
          <p:cNvSpPr/>
          <p:nvPr/>
        </p:nvSpPr>
        <p:spPr>
          <a:xfrm rot="10800000" flipV="1">
            <a:off x="107948" y="1052512"/>
            <a:ext cx="9036052" cy="2376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240" y="0"/>
                </a:lnTo>
                <a:cubicBezTo>
                  <a:pt x="21439" y="0"/>
                  <a:pt x="21600" y="613"/>
                  <a:pt x="21600" y="1370"/>
                </a:cubicBezTo>
                <a:lnTo>
                  <a:pt x="21600" y="21600"/>
                </a:lnTo>
                <a:lnTo>
                  <a:pt x="0" y="21600"/>
                </a:lnTo>
                <a:lnTo>
                  <a:pt x="0" y="0"/>
                </a:lnTo>
                <a:close/>
              </a:path>
            </a:pathLst>
          </a:custGeom>
          <a:solidFill>
            <a:srgbClr val="FFFFFF"/>
          </a:solidFill>
          <a:ln w="12700">
            <a:miter lim="400000"/>
          </a:ln>
        </p:spPr>
        <p:txBody>
          <a:bodyPr lIns="45718" tIns="45718" rIns="45718" bIns="45718" anchor="ctr"/>
          <a:lstStyle/>
          <a:p>
            <a:pPr>
              <a:defRPr>
                <a:latin typeface="Arial"/>
                <a:ea typeface="Arial"/>
                <a:cs typeface="Arial"/>
                <a:sym typeface="Arial"/>
              </a:defRPr>
            </a:pPr>
            <a:endParaRPr/>
          </a:p>
        </p:txBody>
      </p:sp>
      <p:sp>
        <p:nvSpPr>
          <p:cNvPr id="36"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3" name="Titeltext"/>
          <p:cNvSpPr txBox="1">
            <a:spLocks noGrp="1"/>
          </p:cNvSpPr>
          <p:nvPr>
            <p:ph type="title"/>
          </p:nvPr>
        </p:nvSpPr>
        <p:spPr>
          <a:prstGeom prst="rect">
            <a:avLst/>
          </a:prstGeom>
        </p:spPr>
        <p:txBody>
          <a:bodyPr/>
          <a:lstStyle/>
          <a:p>
            <a:r>
              <a:t>Titeltext</a:t>
            </a:r>
          </a:p>
        </p:txBody>
      </p:sp>
      <p:sp>
        <p:nvSpPr>
          <p:cNvPr id="44"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2" name="Rechteck"/>
          <p:cNvSpPr/>
          <p:nvPr/>
        </p:nvSpPr>
        <p:spPr>
          <a:xfrm>
            <a:off x="-2" y="0"/>
            <a:ext cx="9144004" cy="981075"/>
          </a:xfrm>
          <a:prstGeom prst="rect">
            <a:avLst/>
          </a:prstGeom>
          <a:gradFill>
            <a:gsLst>
              <a:gs pos="0">
                <a:srgbClr val="FFFFFF"/>
              </a:gs>
              <a:gs pos="39999">
                <a:srgbClr val="FFFFFF"/>
              </a:gs>
              <a:gs pos="100000">
                <a:srgbClr val="BFBFBF"/>
              </a:gs>
            </a:gsLst>
            <a:lin ang="16200000"/>
          </a:gra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53" name="I:\NFV-Sparkassen-Supercup\PPT-Vorlage\Bildmaterial\HG-NFV.png" descr="I:\NFV-Sparkassen-Supercup\PPT-Vorlage\Bildmaterial\HG-NFV.png"/>
          <p:cNvPicPr>
            <a:picLocks noChangeAspect="1"/>
          </p:cNvPicPr>
          <p:nvPr/>
        </p:nvPicPr>
        <p:blipFill>
          <a:blip r:embed="rId2">
            <a:extLst/>
          </a:blip>
          <a:stretch>
            <a:fillRect/>
          </a:stretch>
        </p:blipFill>
        <p:spPr>
          <a:xfrm>
            <a:off x="0" y="884237"/>
            <a:ext cx="9144000" cy="5973763"/>
          </a:xfrm>
          <a:prstGeom prst="rect">
            <a:avLst/>
          </a:prstGeom>
          <a:ln w="12700">
            <a:miter lim="400000"/>
          </a:ln>
        </p:spPr>
      </p:pic>
      <p:sp>
        <p:nvSpPr>
          <p:cNvPr id="54" name="Form"/>
          <p:cNvSpPr/>
          <p:nvPr/>
        </p:nvSpPr>
        <p:spPr>
          <a:xfrm rot="10800000">
            <a:off x="107948" y="3429000"/>
            <a:ext cx="9036052" cy="28082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4" y="0"/>
                </a:lnTo>
                <a:cubicBezTo>
                  <a:pt x="21409" y="0"/>
                  <a:pt x="21600" y="613"/>
                  <a:pt x="21600" y="1370"/>
                </a:cubicBezTo>
                <a:lnTo>
                  <a:pt x="21600" y="21600"/>
                </a:lnTo>
                <a:lnTo>
                  <a:pt x="0" y="21600"/>
                </a:lnTo>
                <a:lnTo>
                  <a:pt x="0" y="0"/>
                </a:lnTo>
                <a:close/>
              </a:path>
            </a:pathLst>
          </a:custGeom>
          <a:solidFill>
            <a:srgbClr val="FFFFFF"/>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55" name="I:\NFV-Sparkassen-Supercup\PPT-Vorlage\Bildmaterial\nfv_logo_ppt.png" descr="I:\NFV-Sparkassen-Supercup\PPT-Vorlage\Bildmaterial\nfv_logo_ppt.png"/>
          <p:cNvPicPr>
            <a:picLocks noChangeAspect="1"/>
          </p:cNvPicPr>
          <p:nvPr/>
        </p:nvPicPr>
        <p:blipFill>
          <a:blip r:embed="rId3">
            <a:extLst/>
          </a:blip>
          <a:stretch>
            <a:fillRect/>
          </a:stretch>
        </p:blipFill>
        <p:spPr>
          <a:xfrm>
            <a:off x="8243885" y="115887"/>
            <a:ext cx="806453" cy="725488"/>
          </a:xfrm>
          <a:prstGeom prst="rect">
            <a:avLst/>
          </a:prstGeom>
          <a:ln w="12700">
            <a:miter lim="400000"/>
          </a:ln>
        </p:spPr>
      </p:pic>
      <p:sp>
        <p:nvSpPr>
          <p:cNvPr id="56" name="Linie"/>
          <p:cNvSpPr/>
          <p:nvPr/>
        </p:nvSpPr>
        <p:spPr>
          <a:xfrm>
            <a:off x="-2" y="981075"/>
            <a:ext cx="9144004" cy="0"/>
          </a:xfrm>
          <a:prstGeom prst="line">
            <a:avLst/>
          </a:prstGeom>
          <a:ln>
            <a:solidFill>
              <a:srgbClr val="FFFFFF"/>
            </a:solidFill>
          </a:ln>
        </p:spPr>
        <p:txBody>
          <a:bodyPr lIns="45718" tIns="45718" rIns="45718" bIns="45718"/>
          <a:lstStyle/>
          <a:p>
            <a:endParaRPr/>
          </a:p>
        </p:txBody>
      </p:sp>
      <p:sp>
        <p:nvSpPr>
          <p:cNvPr id="57" name="Form"/>
          <p:cNvSpPr/>
          <p:nvPr/>
        </p:nvSpPr>
        <p:spPr>
          <a:xfrm rot="10800000" flipV="1">
            <a:off x="107948" y="1052512"/>
            <a:ext cx="9036052" cy="2376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240" y="0"/>
                </a:lnTo>
                <a:cubicBezTo>
                  <a:pt x="21439" y="0"/>
                  <a:pt x="21600" y="613"/>
                  <a:pt x="21600" y="1370"/>
                </a:cubicBezTo>
                <a:lnTo>
                  <a:pt x="21600" y="21600"/>
                </a:lnTo>
                <a:lnTo>
                  <a:pt x="0" y="21600"/>
                </a:lnTo>
                <a:lnTo>
                  <a:pt x="0" y="0"/>
                </a:lnTo>
                <a:close/>
              </a:path>
            </a:pathLst>
          </a:custGeom>
          <a:solidFill>
            <a:srgbClr val="FFFFFF"/>
          </a:solidFill>
          <a:ln w="12700">
            <a:miter lim="400000"/>
          </a:ln>
        </p:spPr>
        <p:txBody>
          <a:bodyPr lIns="45718" tIns="45718" rIns="45718" bIns="45718" anchor="ctr"/>
          <a:lstStyle/>
          <a:p>
            <a:pPr>
              <a:defRPr>
                <a:latin typeface="Arial"/>
                <a:ea typeface="Arial"/>
                <a:cs typeface="Arial"/>
                <a:sym typeface="Arial"/>
              </a:defRPr>
            </a:pPr>
            <a:endParaRPr/>
          </a:p>
        </p:txBody>
      </p:sp>
      <p:sp>
        <p:nvSpPr>
          <p:cNvPr id="58" name="Rechteck"/>
          <p:cNvSpPr/>
          <p:nvPr/>
        </p:nvSpPr>
        <p:spPr>
          <a:xfrm>
            <a:off x="-2" y="0"/>
            <a:ext cx="9144004" cy="981075"/>
          </a:xfrm>
          <a:prstGeom prst="rect">
            <a:avLst/>
          </a:prstGeom>
          <a:gradFill>
            <a:gsLst>
              <a:gs pos="0">
                <a:srgbClr val="FFFFFF"/>
              </a:gs>
              <a:gs pos="39999">
                <a:srgbClr val="FFFFFF"/>
              </a:gs>
              <a:gs pos="100000">
                <a:srgbClr val="BFBFBF"/>
              </a:gs>
            </a:gsLst>
            <a:lin ang="16200000"/>
          </a:gra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59" name="I:\NFV-Sparkassen-Supercup\PPT-Vorlage\Bildmaterial\nfv_logo_ppt.png" descr="I:\NFV-Sparkassen-Supercup\PPT-Vorlage\Bildmaterial\nfv_logo_ppt.png"/>
          <p:cNvPicPr>
            <a:picLocks noChangeAspect="1"/>
          </p:cNvPicPr>
          <p:nvPr/>
        </p:nvPicPr>
        <p:blipFill>
          <a:blip r:embed="rId4">
            <a:extLst/>
          </a:blip>
          <a:stretch>
            <a:fillRect/>
          </a:stretch>
        </p:blipFill>
        <p:spPr>
          <a:xfrm>
            <a:off x="250825" y="1244600"/>
            <a:ext cx="2376490" cy="2133600"/>
          </a:xfrm>
          <a:prstGeom prst="rect">
            <a:avLst/>
          </a:prstGeom>
          <a:ln w="12700">
            <a:miter lim="400000"/>
          </a:ln>
        </p:spPr>
      </p:pic>
      <p:pic>
        <p:nvPicPr>
          <p:cNvPr id="60" name="I:\NFV-Sparkassen-Supercup\PPT-Vorlage\Bildmaterial\HG-NFV.png" descr="I:\NFV-Sparkassen-Supercup\PPT-Vorlage\Bildmaterial\HG-NFV.png"/>
          <p:cNvPicPr>
            <a:picLocks noChangeAspect="1"/>
          </p:cNvPicPr>
          <p:nvPr/>
        </p:nvPicPr>
        <p:blipFill>
          <a:blip r:embed="rId2">
            <a:extLst/>
          </a:blip>
          <a:srcRect b="97877"/>
          <a:stretch>
            <a:fillRect/>
          </a:stretch>
        </p:blipFill>
        <p:spPr>
          <a:xfrm>
            <a:off x="0" y="884237"/>
            <a:ext cx="9144000" cy="127003"/>
          </a:xfrm>
          <a:prstGeom prst="rect">
            <a:avLst/>
          </a:prstGeom>
          <a:ln w="12700">
            <a:miter lim="400000"/>
          </a:ln>
        </p:spPr>
      </p:pic>
      <p:sp>
        <p:nvSpPr>
          <p:cNvPr id="61" name="Linie"/>
          <p:cNvSpPr/>
          <p:nvPr/>
        </p:nvSpPr>
        <p:spPr>
          <a:xfrm>
            <a:off x="-2" y="981075"/>
            <a:ext cx="9144004" cy="0"/>
          </a:xfrm>
          <a:prstGeom prst="line">
            <a:avLst/>
          </a:prstGeom>
          <a:ln>
            <a:solidFill>
              <a:srgbClr val="FFFFFF"/>
            </a:solidFill>
          </a:ln>
        </p:spPr>
        <p:txBody>
          <a:bodyPr lIns="45718" tIns="45718" rIns="45718" bIns="45718"/>
          <a:lstStyle/>
          <a:p>
            <a:endParaRPr/>
          </a:p>
        </p:txBody>
      </p:sp>
      <p:sp>
        <p:nvSpPr>
          <p:cNvPr id="6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Leer">
    <p:spTree>
      <p:nvGrpSpPr>
        <p:cNvPr id="1" name=""/>
        <p:cNvGrpSpPr/>
        <p:nvPr/>
      </p:nvGrpSpPr>
      <p:grpSpPr>
        <a:xfrm>
          <a:off x="0" y="0"/>
          <a:ext cx="0" cy="0"/>
          <a:chOff x="0" y="0"/>
          <a:chExt cx="0" cy="0"/>
        </a:xfrm>
      </p:grpSpPr>
      <p:pic>
        <p:nvPicPr>
          <p:cNvPr id="69"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0" name="Foliennummer"/>
          <p:cNvSpPr txBox="1">
            <a:spLocks noGrp="1"/>
          </p:cNvSpPr>
          <p:nvPr>
            <p:ph type="sldNum" sz="quarter" idx="2"/>
          </p:nvPr>
        </p:nvSpPr>
        <p:spPr>
          <a:xfrm>
            <a:off x="6279548" y="6224225"/>
            <a:ext cx="273652" cy="264251"/>
          </a:xfrm>
          <a:prstGeom prst="rect">
            <a:avLst/>
          </a:prstGeom>
        </p:spPr>
        <p:txBody>
          <a:bodyPr/>
          <a:lstStyle>
            <a:lvl1pPr>
              <a:defRPr>
                <a:solidFill>
                  <a:srgbClr val="000000"/>
                </a:solidFill>
              </a:defRPr>
            </a:lvl1p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Zwei Inhalte">
    <p:spTree>
      <p:nvGrpSpPr>
        <p:cNvPr id="1" name=""/>
        <p:cNvGrpSpPr/>
        <p:nvPr/>
      </p:nvGrpSpPr>
      <p:grpSpPr>
        <a:xfrm>
          <a:off x="0" y="0"/>
          <a:ext cx="0" cy="0"/>
          <a:chOff x="0" y="0"/>
          <a:chExt cx="0" cy="0"/>
        </a:xfrm>
      </p:grpSpPr>
      <p:pic>
        <p:nvPicPr>
          <p:cNvPr id="77"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8" name="Titeltext"/>
          <p:cNvSpPr txBox="1">
            <a:spLocks noGrp="1"/>
          </p:cNvSpPr>
          <p:nvPr>
            <p:ph type="title"/>
          </p:nvPr>
        </p:nvSpPr>
        <p:spPr>
          <a:xfrm>
            <a:off x="457200" y="274638"/>
            <a:ext cx="8229600" cy="1143001"/>
          </a:xfrm>
          <a:prstGeom prst="rect">
            <a:avLst/>
          </a:prstGeom>
        </p:spPr>
        <p:txBody>
          <a:bodyPr anchor="t"/>
          <a:lstStyle>
            <a:lvl1pPr algn="ctr">
              <a:defRPr sz="2800" b="1"/>
            </a:lvl1pPr>
          </a:lstStyle>
          <a:p>
            <a:r>
              <a:t>Titeltext</a:t>
            </a:r>
          </a:p>
        </p:txBody>
      </p:sp>
      <p:sp>
        <p:nvSpPr>
          <p:cNvPr id="79" name="Textebene 1…"/>
          <p:cNvSpPr txBox="1">
            <a:spLocks noGrp="1"/>
          </p:cNvSpPr>
          <p:nvPr>
            <p:ph type="body" sz="half" idx="1"/>
          </p:nvPr>
        </p:nvSpPr>
        <p:spPr>
          <a:xfrm>
            <a:off x="457200" y="1600200"/>
            <a:ext cx="4038600" cy="4525963"/>
          </a:xfrm>
          <a:prstGeom prst="rect">
            <a:avLst/>
          </a:prstGeom>
        </p:spPr>
        <p:txBody>
          <a:bodyPr/>
          <a:lstStyle>
            <a:lvl1pPr marL="342900" indent="-342900">
              <a:spcBef>
                <a:spcPts val="600"/>
              </a:spcBef>
              <a:buClrTx/>
              <a:buChar char="•"/>
              <a:defRPr sz="2800"/>
            </a:lvl1pPr>
            <a:lvl2pPr marL="790575" indent="-333375">
              <a:spcBef>
                <a:spcPts val="600"/>
              </a:spcBef>
              <a:buClrTx/>
              <a:buChar char="–"/>
              <a:defRPr sz="2800"/>
            </a:lvl2pPr>
            <a:lvl3pPr marL="1234438" indent="-320038">
              <a:spcBef>
                <a:spcPts val="600"/>
              </a:spcBef>
              <a:buClrTx/>
              <a:buChar char="•"/>
              <a:defRPr sz="2800"/>
            </a:lvl3pPr>
            <a:lvl4pPr marL="1689100" indent="-355600">
              <a:spcBef>
                <a:spcPts val="600"/>
              </a:spcBef>
              <a:buClrTx/>
              <a:buChar char="–"/>
              <a:defRPr sz="2800"/>
            </a:lvl4pPr>
            <a:lvl5pPr marL="2108200" indent="-355600">
              <a:spcBef>
                <a:spcPts val="600"/>
              </a:spcBef>
              <a:buClrTx/>
              <a:buChar char="»"/>
              <a:defRPr sz="2800"/>
            </a:lvl5pPr>
          </a:lstStyle>
          <a:p>
            <a:r>
              <a:t>Textebene 1</a:t>
            </a:r>
          </a:p>
          <a:p>
            <a:pPr lvl="1"/>
            <a:r>
              <a:t>Textebene 2</a:t>
            </a:r>
          </a:p>
          <a:p>
            <a:pPr lvl="2"/>
            <a:r>
              <a:t>Textebene 3</a:t>
            </a:r>
          </a:p>
          <a:p>
            <a:pPr lvl="3"/>
            <a:r>
              <a:t>Textebene 4</a:t>
            </a:r>
          </a:p>
          <a:p>
            <a:pPr lvl="4"/>
            <a:r>
              <a:t>Textebene 5</a:t>
            </a:r>
          </a:p>
        </p:txBody>
      </p:sp>
      <p:sp>
        <p:nvSpPr>
          <p:cNvPr id="80" name="Foliennummer"/>
          <p:cNvSpPr txBox="1">
            <a:spLocks noGrp="1"/>
          </p:cNvSpPr>
          <p:nvPr>
            <p:ph type="sldNum" sz="quarter" idx="2"/>
          </p:nvPr>
        </p:nvSpPr>
        <p:spPr>
          <a:xfrm>
            <a:off x="6279548" y="6224225"/>
            <a:ext cx="273652" cy="264251"/>
          </a:xfrm>
          <a:prstGeom prst="rect">
            <a:avLst/>
          </a:prstGeom>
        </p:spPr>
        <p:txBody>
          <a:bodyPr/>
          <a:lstStyle>
            <a:lvl1pPr>
              <a:defRPr>
                <a:solidFill>
                  <a:srgbClr val="000000"/>
                </a:solidFill>
              </a:defRPr>
            </a:lvl1p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eck"/>
          <p:cNvSpPr/>
          <p:nvPr/>
        </p:nvSpPr>
        <p:spPr>
          <a:xfrm>
            <a:off x="-2" y="0"/>
            <a:ext cx="9144004" cy="981075"/>
          </a:xfrm>
          <a:prstGeom prst="rect">
            <a:avLst/>
          </a:prstGeom>
          <a:gradFill>
            <a:gsLst>
              <a:gs pos="0">
                <a:srgbClr val="FFFFFF"/>
              </a:gs>
              <a:gs pos="39999">
                <a:srgbClr val="FFFFFF"/>
              </a:gs>
              <a:gs pos="100000">
                <a:srgbClr val="BFBFBF"/>
              </a:gs>
            </a:gsLst>
            <a:lin ang="16200000"/>
          </a:gra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3" name="I:\NFV-Sparkassen-Supercup\PPT-Vorlage\Bildmaterial\HG-NFV.png" descr="I:\NFV-Sparkassen-Supercup\PPT-Vorlage\Bildmaterial\HG-NFV.png"/>
          <p:cNvPicPr>
            <a:picLocks noChangeAspect="1"/>
          </p:cNvPicPr>
          <p:nvPr/>
        </p:nvPicPr>
        <p:blipFill>
          <a:blip r:embed="rId8">
            <a:extLst/>
          </a:blip>
          <a:stretch>
            <a:fillRect/>
          </a:stretch>
        </p:blipFill>
        <p:spPr>
          <a:xfrm>
            <a:off x="0" y="884237"/>
            <a:ext cx="9144000" cy="5973763"/>
          </a:xfrm>
          <a:prstGeom prst="rect">
            <a:avLst/>
          </a:prstGeom>
          <a:ln w="12700">
            <a:miter lim="400000"/>
          </a:ln>
        </p:spPr>
      </p:pic>
      <p:sp>
        <p:nvSpPr>
          <p:cNvPr id="4" name="Form"/>
          <p:cNvSpPr/>
          <p:nvPr/>
        </p:nvSpPr>
        <p:spPr>
          <a:xfrm rot="10800000">
            <a:off x="107948" y="3429000"/>
            <a:ext cx="9036052" cy="28082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4" y="0"/>
                </a:lnTo>
                <a:cubicBezTo>
                  <a:pt x="21409" y="0"/>
                  <a:pt x="21600" y="613"/>
                  <a:pt x="21600" y="1370"/>
                </a:cubicBezTo>
                <a:lnTo>
                  <a:pt x="21600" y="21600"/>
                </a:lnTo>
                <a:lnTo>
                  <a:pt x="0" y="21600"/>
                </a:lnTo>
                <a:lnTo>
                  <a:pt x="0" y="0"/>
                </a:lnTo>
                <a:close/>
              </a:path>
            </a:pathLst>
          </a:custGeom>
          <a:solidFill>
            <a:srgbClr val="FFFFFF"/>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5" name="I:\NFV-Sparkassen-Supercup\PPT-Vorlage\Bildmaterial\nfv_logo_ppt.png" descr="I:\NFV-Sparkassen-Supercup\PPT-Vorlage\Bildmaterial\nfv_logo_ppt.png"/>
          <p:cNvPicPr>
            <a:picLocks noChangeAspect="1"/>
          </p:cNvPicPr>
          <p:nvPr/>
        </p:nvPicPr>
        <p:blipFill>
          <a:blip r:embed="rId9">
            <a:extLst/>
          </a:blip>
          <a:stretch>
            <a:fillRect/>
          </a:stretch>
        </p:blipFill>
        <p:spPr>
          <a:xfrm>
            <a:off x="8243885" y="115887"/>
            <a:ext cx="806453" cy="725488"/>
          </a:xfrm>
          <a:prstGeom prst="rect">
            <a:avLst/>
          </a:prstGeom>
          <a:ln w="12700">
            <a:miter lim="400000"/>
          </a:ln>
        </p:spPr>
      </p:pic>
      <p:sp>
        <p:nvSpPr>
          <p:cNvPr id="6" name="Linie"/>
          <p:cNvSpPr/>
          <p:nvPr/>
        </p:nvSpPr>
        <p:spPr>
          <a:xfrm>
            <a:off x="-2" y="981075"/>
            <a:ext cx="9144004" cy="0"/>
          </a:xfrm>
          <a:prstGeom prst="line">
            <a:avLst/>
          </a:prstGeom>
          <a:ln>
            <a:solidFill>
              <a:srgbClr val="FFFFFF"/>
            </a:solidFill>
          </a:ln>
        </p:spPr>
        <p:txBody>
          <a:bodyPr lIns="45718" tIns="45718" rIns="45718" bIns="45718"/>
          <a:lstStyle/>
          <a:p>
            <a:endParaRPr/>
          </a:p>
        </p:txBody>
      </p:sp>
      <p:sp>
        <p:nvSpPr>
          <p:cNvPr id="7" name="Form"/>
          <p:cNvSpPr/>
          <p:nvPr/>
        </p:nvSpPr>
        <p:spPr>
          <a:xfrm rot="10800000" flipV="1">
            <a:off x="107948" y="1052512"/>
            <a:ext cx="9036052" cy="2376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240" y="0"/>
                </a:lnTo>
                <a:cubicBezTo>
                  <a:pt x="21439" y="0"/>
                  <a:pt x="21600" y="613"/>
                  <a:pt x="21600" y="1370"/>
                </a:cubicBezTo>
                <a:lnTo>
                  <a:pt x="21600" y="21600"/>
                </a:lnTo>
                <a:lnTo>
                  <a:pt x="0" y="21600"/>
                </a:lnTo>
                <a:lnTo>
                  <a:pt x="0" y="0"/>
                </a:lnTo>
                <a:close/>
              </a:path>
            </a:pathLst>
          </a:custGeom>
          <a:solidFill>
            <a:srgbClr val="FFFFFF"/>
          </a:solidFill>
          <a:ln w="12700">
            <a:miter lim="400000"/>
          </a:ln>
        </p:spPr>
        <p:txBody>
          <a:bodyPr lIns="45718" tIns="45718" rIns="45718" bIns="45718" anchor="ctr"/>
          <a:lstStyle/>
          <a:p>
            <a:pPr>
              <a:defRPr>
                <a:latin typeface="Arial"/>
                <a:ea typeface="Arial"/>
                <a:cs typeface="Arial"/>
                <a:sym typeface="Arial"/>
              </a:defRPr>
            </a:pPr>
            <a:endParaRPr/>
          </a:p>
        </p:txBody>
      </p:sp>
      <p:sp>
        <p:nvSpPr>
          <p:cNvPr id="8" name="Rechteck"/>
          <p:cNvSpPr/>
          <p:nvPr/>
        </p:nvSpPr>
        <p:spPr>
          <a:xfrm>
            <a:off x="-2" y="0"/>
            <a:ext cx="9144004" cy="981075"/>
          </a:xfrm>
          <a:prstGeom prst="rect">
            <a:avLst/>
          </a:prstGeom>
          <a:gradFill>
            <a:gsLst>
              <a:gs pos="0">
                <a:srgbClr val="FFFFFF"/>
              </a:gs>
              <a:gs pos="39999">
                <a:srgbClr val="FFFFFF"/>
              </a:gs>
              <a:gs pos="100000">
                <a:srgbClr val="BFBFBF"/>
              </a:gs>
            </a:gsLst>
            <a:lin ang="16200000"/>
          </a:gradFill>
          <a:ln w="12700">
            <a:miter lim="400000"/>
          </a:ln>
        </p:spPr>
        <p:txBody>
          <a:bodyPr lIns="45718" tIns="45718" rIns="45718" bIns="45718" anchor="ctr"/>
          <a:lstStyle/>
          <a:p>
            <a:pPr algn="ctr">
              <a:defRPr>
                <a:solidFill>
                  <a:srgbClr val="FFFFFF"/>
                </a:solidFill>
                <a:latin typeface="Arial"/>
                <a:ea typeface="Arial"/>
                <a:cs typeface="Arial"/>
                <a:sym typeface="Arial"/>
              </a:defRPr>
            </a:pPr>
            <a:endParaRPr/>
          </a:p>
        </p:txBody>
      </p:sp>
      <p:pic>
        <p:nvPicPr>
          <p:cNvPr id="9" name="I:\NFV-Sparkassen-Supercup\PPT-Vorlage\Bildmaterial\nfv_logo_ppt.png" descr="I:\NFV-Sparkassen-Supercup\PPT-Vorlage\Bildmaterial\nfv_logo_ppt.png"/>
          <p:cNvPicPr>
            <a:picLocks noChangeAspect="1"/>
          </p:cNvPicPr>
          <p:nvPr/>
        </p:nvPicPr>
        <p:blipFill>
          <a:blip r:embed="rId10">
            <a:extLst/>
          </a:blip>
          <a:stretch>
            <a:fillRect/>
          </a:stretch>
        </p:blipFill>
        <p:spPr>
          <a:xfrm>
            <a:off x="250825" y="1244600"/>
            <a:ext cx="2376490" cy="2133600"/>
          </a:xfrm>
          <a:prstGeom prst="rect">
            <a:avLst/>
          </a:prstGeom>
          <a:ln w="12700">
            <a:miter lim="400000"/>
          </a:ln>
        </p:spPr>
      </p:pic>
      <p:pic>
        <p:nvPicPr>
          <p:cNvPr id="10" name="I:\NFV-Sparkassen-Supercup\PPT-Vorlage\Bildmaterial\HG-NFV.png" descr="I:\NFV-Sparkassen-Supercup\PPT-Vorlage\Bildmaterial\HG-NFV.png"/>
          <p:cNvPicPr>
            <a:picLocks noChangeAspect="1"/>
          </p:cNvPicPr>
          <p:nvPr/>
        </p:nvPicPr>
        <p:blipFill>
          <a:blip r:embed="rId8">
            <a:extLst/>
          </a:blip>
          <a:srcRect b="97877"/>
          <a:stretch>
            <a:fillRect/>
          </a:stretch>
        </p:blipFill>
        <p:spPr>
          <a:xfrm>
            <a:off x="0" y="884237"/>
            <a:ext cx="9144000" cy="127003"/>
          </a:xfrm>
          <a:prstGeom prst="rect">
            <a:avLst/>
          </a:prstGeom>
          <a:ln w="12700">
            <a:miter lim="400000"/>
          </a:ln>
        </p:spPr>
      </p:pic>
      <p:sp>
        <p:nvSpPr>
          <p:cNvPr id="11" name="Linie"/>
          <p:cNvSpPr/>
          <p:nvPr/>
        </p:nvSpPr>
        <p:spPr>
          <a:xfrm>
            <a:off x="-2" y="981075"/>
            <a:ext cx="9144004" cy="0"/>
          </a:xfrm>
          <a:prstGeom prst="line">
            <a:avLst/>
          </a:prstGeom>
          <a:ln>
            <a:solidFill>
              <a:srgbClr val="FFFFFF"/>
            </a:solidFill>
          </a:ln>
        </p:spPr>
        <p:txBody>
          <a:bodyPr lIns="45718" tIns="45718" rIns="45718" bIns="45718"/>
          <a:lstStyle/>
          <a:p>
            <a:endParaRPr/>
          </a:p>
        </p:txBody>
      </p:sp>
      <p:sp>
        <p:nvSpPr>
          <p:cNvPr id="12" name="Titeltext"/>
          <p:cNvSpPr txBox="1">
            <a:spLocks noGrp="1"/>
          </p:cNvSpPr>
          <p:nvPr>
            <p:ph type="title"/>
          </p:nvPr>
        </p:nvSpPr>
        <p:spPr>
          <a:xfrm>
            <a:off x="107950" y="115887"/>
            <a:ext cx="7993065" cy="792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b">
            <a:normAutofit/>
          </a:bodyPr>
          <a:lstStyle/>
          <a:p>
            <a:r>
              <a:t>Titeltext</a:t>
            </a:r>
          </a:p>
        </p:txBody>
      </p:sp>
      <p:sp>
        <p:nvSpPr>
          <p:cNvPr id="13" name="Textebene 1…"/>
          <p:cNvSpPr txBox="1">
            <a:spLocks noGrp="1"/>
          </p:cNvSpPr>
          <p:nvPr>
            <p:ph type="body" idx="1"/>
          </p:nvPr>
        </p:nvSpPr>
        <p:spPr>
          <a:xfrm>
            <a:off x="107950" y="1052512"/>
            <a:ext cx="8928100" cy="4968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t>Textebene 1</a:t>
            </a:r>
          </a:p>
          <a:p>
            <a:pPr lvl="1"/>
            <a:r>
              <a:t>Textebene 2</a:t>
            </a:r>
          </a:p>
          <a:p>
            <a:pPr lvl="2"/>
            <a:r>
              <a:t>Textebene 3</a:t>
            </a:r>
          </a:p>
          <a:p>
            <a:pPr lvl="3"/>
            <a:r>
              <a:t>Textebene 4</a:t>
            </a:r>
          </a:p>
          <a:p>
            <a:pPr lvl="4"/>
            <a:r>
              <a:t>Textebene 5</a:t>
            </a:r>
          </a:p>
        </p:txBody>
      </p:sp>
      <p:sp>
        <p:nvSpPr>
          <p:cNvPr id="14" name="Foliennummer"/>
          <p:cNvSpPr txBox="1">
            <a:spLocks noGrp="1"/>
          </p:cNvSpPr>
          <p:nvPr>
            <p:ph type="sldNum" sz="quarter" idx="2"/>
          </p:nvPr>
        </p:nvSpPr>
        <p:spPr>
          <a:xfrm>
            <a:off x="8808437" y="6522674"/>
            <a:ext cx="273653" cy="264252"/>
          </a:xfrm>
          <a:prstGeom prst="rect">
            <a:avLst/>
          </a:prstGeom>
          <a:ln w="12700">
            <a:miter lim="400000"/>
          </a:ln>
        </p:spPr>
        <p:txBody>
          <a:bodyPr wrap="none" lIns="45718" tIns="45718" rIns="45718" bIns="45718" anchor="ctr">
            <a:spAutoFit/>
          </a:bodyPr>
          <a:lstStyle>
            <a:lvl1pPr algn="r">
              <a:defRPr sz="1200">
                <a:solidFill>
                  <a:srgbClr val="FFFFFF"/>
                </a:solidFill>
                <a:latin typeface="Arial"/>
                <a:ea typeface="Arial"/>
                <a:cs typeface="Arial"/>
                <a:sym typeface="Aria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2400" b="0" i="0" u="none" strike="noStrike" cap="none" spc="0" baseline="0">
          <a:ln>
            <a:noFill/>
          </a:ln>
          <a:solidFill>
            <a:srgbClr val="000000"/>
          </a:solidFill>
          <a:uFillTx/>
          <a:latin typeface="Arial"/>
          <a:ea typeface="Arial"/>
          <a:cs typeface="Arial"/>
          <a:sym typeface="Arial"/>
        </a:defRPr>
      </a:lvl9pPr>
    </p:titleStyle>
    <p:bodyStyle>
      <a:lvl1pPr marL="180975" marR="0" indent="-180975" algn="l" defTabSz="914400" rtl="0" latinLnBrk="0">
        <a:lnSpc>
          <a:spcPct val="100000"/>
        </a:lnSpc>
        <a:spcBef>
          <a:spcPts val="400"/>
        </a:spcBef>
        <a:spcAft>
          <a:spcPts val="0"/>
        </a:spcAft>
        <a:buClr>
          <a:srgbClr val="FF0000"/>
        </a:buClr>
        <a:buSzPct val="100000"/>
        <a:buFontTx/>
        <a:buChar char="▪"/>
        <a:tabLst/>
        <a:defRPr sz="2000" b="0" i="0" u="none" strike="noStrike" cap="none" spc="0" baseline="0">
          <a:ln>
            <a:noFill/>
          </a:ln>
          <a:solidFill>
            <a:srgbClr val="000000"/>
          </a:solidFill>
          <a:uFillTx/>
          <a:latin typeface="Arial"/>
          <a:ea typeface="Arial"/>
          <a:cs typeface="Arial"/>
          <a:sym typeface="Arial"/>
        </a:defRPr>
      </a:lvl1pPr>
      <a:lvl2pPr marL="375002" marR="0" indent="-194027" algn="l" defTabSz="914400" rtl="0" latinLnBrk="0">
        <a:lnSpc>
          <a:spcPct val="100000"/>
        </a:lnSpc>
        <a:spcBef>
          <a:spcPts val="400"/>
        </a:spcBef>
        <a:spcAft>
          <a:spcPts val="0"/>
        </a:spcAft>
        <a:buClr>
          <a:srgbClr val="FF0000"/>
        </a:buClr>
        <a:buSzPct val="100000"/>
        <a:buFontTx/>
        <a:buChar char="▪"/>
        <a:tabLst/>
        <a:defRPr sz="2000" b="0" i="0" u="none" strike="noStrike" cap="none" spc="0" baseline="0">
          <a:ln>
            <a:noFill/>
          </a:ln>
          <a:solidFill>
            <a:srgbClr val="000000"/>
          </a:solidFill>
          <a:uFillTx/>
          <a:latin typeface="Arial"/>
          <a:ea typeface="Arial"/>
          <a:cs typeface="Arial"/>
          <a:sym typeface="Arial"/>
        </a:defRPr>
      </a:lvl2pPr>
      <a:lvl3pPr marL="581818" marR="0" indent="-226217" algn="l" defTabSz="914400" rtl="0" latinLnBrk="0">
        <a:lnSpc>
          <a:spcPct val="100000"/>
        </a:lnSpc>
        <a:spcBef>
          <a:spcPts val="400"/>
        </a:spcBef>
        <a:spcAft>
          <a:spcPts val="0"/>
        </a:spcAft>
        <a:buClr>
          <a:srgbClr val="FF0000"/>
        </a:buClr>
        <a:buSzPct val="100000"/>
        <a:buFontTx/>
        <a:buChar char="▪"/>
        <a:tabLst/>
        <a:defRPr sz="2000" b="0" i="0" u="none" strike="noStrike" cap="none" spc="0" baseline="0">
          <a:ln>
            <a:noFill/>
          </a:ln>
          <a:solidFill>
            <a:srgbClr val="000000"/>
          </a:solidFill>
          <a:uFillTx/>
          <a:latin typeface="Arial"/>
          <a:ea typeface="Arial"/>
          <a:cs typeface="Arial"/>
          <a:sym typeface="Arial"/>
        </a:defRPr>
      </a:lvl3pPr>
      <a:lvl4pPr marL="797377" marR="0" indent="-260802" algn="l" defTabSz="914400" rtl="0" latinLnBrk="0">
        <a:lnSpc>
          <a:spcPct val="100000"/>
        </a:lnSpc>
        <a:spcBef>
          <a:spcPts val="400"/>
        </a:spcBef>
        <a:spcAft>
          <a:spcPts val="0"/>
        </a:spcAft>
        <a:buClr>
          <a:srgbClr val="FF0000"/>
        </a:buClr>
        <a:buSzPct val="100000"/>
        <a:buFontTx/>
        <a:buChar char="▪"/>
        <a:tabLst/>
        <a:defRPr sz="2000" b="0" i="0" u="none" strike="noStrike" cap="none" spc="0" baseline="0">
          <a:ln>
            <a:noFill/>
          </a:ln>
          <a:solidFill>
            <a:srgbClr val="000000"/>
          </a:solidFill>
          <a:uFillTx/>
          <a:latin typeface="Arial"/>
          <a:ea typeface="Arial"/>
          <a:cs typeface="Arial"/>
          <a:sym typeface="Arial"/>
        </a:defRPr>
      </a:lvl4pPr>
      <a:lvl5pPr marL="920219" marR="0" indent="-201082" algn="l" defTabSz="914400" rtl="0" latinLnBrk="0">
        <a:lnSpc>
          <a:spcPct val="100000"/>
        </a:lnSpc>
        <a:spcBef>
          <a:spcPts val="400"/>
        </a:spcBef>
        <a:spcAft>
          <a:spcPts val="0"/>
        </a:spcAft>
        <a:buClr>
          <a:srgbClr val="FF0000"/>
        </a:buClr>
        <a:buSzPct val="100000"/>
        <a:buFontTx/>
        <a:buChar char="▪"/>
        <a:tabLst/>
        <a:defRPr sz="2000" b="0"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400"/>
        </a:spcBef>
        <a:spcAft>
          <a:spcPts val="0"/>
        </a:spcAft>
        <a:buClr>
          <a:srgbClr val="FF0000"/>
        </a:buClr>
        <a:buSzTx/>
        <a:buFontTx/>
        <a:buNone/>
        <a:tabLst/>
        <a:defRPr sz="2000" b="0"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400"/>
        </a:spcBef>
        <a:spcAft>
          <a:spcPts val="0"/>
        </a:spcAft>
        <a:buClr>
          <a:srgbClr val="FF0000"/>
        </a:buClr>
        <a:buSzTx/>
        <a:buFontTx/>
        <a:buNone/>
        <a:tabLst/>
        <a:defRPr sz="2000" b="0"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400"/>
        </a:spcBef>
        <a:spcAft>
          <a:spcPts val="0"/>
        </a:spcAft>
        <a:buClr>
          <a:srgbClr val="FF0000"/>
        </a:buClr>
        <a:buSzTx/>
        <a:buFontTx/>
        <a:buNone/>
        <a:tabLst/>
        <a:defRPr sz="2000" b="0"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400"/>
        </a:spcBef>
        <a:spcAft>
          <a:spcPts val="0"/>
        </a:spcAft>
        <a:buClr>
          <a:srgbClr val="FF0000"/>
        </a:buClr>
        <a:buSzTx/>
        <a:buFontTx/>
        <a:buNone/>
        <a:tabLst/>
        <a:defRPr sz="20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NhynBxPWAUQ&amp;t=1m29s" TargetMode="External"/><Relationship Id="rId7" Type="http://schemas.openxmlformats.org/officeDocument/2006/relationships/hyperlink" Target="https://www.youtube.com/watch?v=oNtt0xlLjPo&amp;t=1m07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RygQ7V8Hv0I&amp;t=0m44s" TargetMode="External"/><Relationship Id="rId5" Type="http://schemas.openxmlformats.org/officeDocument/2006/relationships/hyperlink" Target="https://www.youtube.com/watch?v=PTNW_dABanc&amp;t=1m46s" TargetMode="External"/><Relationship Id="rId4" Type="http://schemas.openxmlformats.org/officeDocument/2006/relationships/hyperlink" Target="https://www.youtube.com/watch?v=v_HJ9uUGBkQ&amp;t=2m02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oliennummer"/>
          <p:cNvSpPr txBox="1">
            <a:spLocks noGrp="1"/>
          </p:cNvSpPr>
          <p:nvPr>
            <p:ph type="sldNum" sz="quarter" idx="4294967295"/>
          </p:nvPr>
        </p:nvSpPr>
        <p:spPr>
          <a:xfrm>
            <a:off x="8893189" y="6522670"/>
            <a:ext cx="188894"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sp>
        <p:nvSpPr>
          <p:cNvPr id="90" name="Streifzug durchs Regelwerk I"/>
          <p:cNvSpPr txBox="1"/>
          <p:nvPr/>
        </p:nvSpPr>
        <p:spPr>
          <a:xfrm>
            <a:off x="2130487" y="2735000"/>
            <a:ext cx="7188611" cy="34163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ctr">
              <a:defRPr sz="3600">
                <a:latin typeface="Arial"/>
                <a:ea typeface="Arial"/>
                <a:cs typeface="Arial"/>
                <a:sym typeface="Arial"/>
              </a:defRPr>
            </a:pPr>
            <a:endParaRPr dirty="0"/>
          </a:p>
          <a:p>
            <a:pPr algn="ctr">
              <a:defRPr sz="3600">
                <a:latin typeface="Arial"/>
                <a:ea typeface="Arial"/>
                <a:cs typeface="Arial"/>
                <a:sym typeface="Arial"/>
              </a:defRPr>
            </a:pPr>
            <a:r>
              <a:rPr lang="de-DE" dirty="0"/>
              <a:t>Schiedsrichterpersönlichkeit </a:t>
            </a:r>
          </a:p>
          <a:p>
            <a:pPr algn="ctr">
              <a:defRPr sz="3600">
                <a:latin typeface="Arial"/>
                <a:ea typeface="Arial"/>
                <a:cs typeface="Arial"/>
                <a:sym typeface="Arial"/>
              </a:defRPr>
            </a:pPr>
            <a:r>
              <a:rPr lang="de-DE" dirty="0"/>
              <a:t>und </a:t>
            </a:r>
          </a:p>
          <a:p>
            <a:pPr algn="ctr">
              <a:defRPr sz="3600">
                <a:latin typeface="Arial"/>
                <a:ea typeface="Arial"/>
                <a:cs typeface="Arial"/>
                <a:sym typeface="Arial"/>
              </a:defRPr>
            </a:pPr>
            <a:r>
              <a:rPr lang="de-DE" dirty="0"/>
              <a:t>Schiedsrichter-Persönlichkeiten</a:t>
            </a:r>
          </a:p>
          <a:p>
            <a:pPr algn="ctr">
              <a:defRPr sz="3600">
                <a:latin typeface="Arial"/>
                <a:ea typeface="Arial"/>
                <a:cs typeface="Arial"/>
                <a:sym typeface="Arial"/>
              </a:defRPr>
            </a:pPr>
            <a:endParaRPr lang="de-DE" sz="2400" dirty="0"/>
          </a:p>
          <a:p>
            <a:pPr algn="ctr">
              <a:defRPr sz="3600">
                <a:latin typeface="Arial"/>
                <a:ea typeface="Arial"/>
                <a:cs typeface="Arial"/>
                <a:sym typeface="Arial"/>
              </a:defRPr>
            </a:pPr>
            <a:endParaRPr lang="de-DE" sz="2400" dirty="0"/>
          </a:p>
          <a:p>
            <a:pPr>
              <a:defRPr sz="3600">
                <a:latin typeface="Arial"/>
                <a:ea typeface="Arial"/>
                <a:cs typeface="Arial"/>
                <a:sym typeface="Arial"/>
              </a:defRPr>
            </a:pPr>
            <a:r>
              <a:rPr lang="de-DE" sz="2400" dirty="0"/>
              <a:t>Referent: Lennart Fahnenmüller</a:t>
            </a:r>
            <a:endParaRPr sz="2400" dirty="0"/>
          </a:p>
        </p:txBody>
      </p:sp>
      <p:pic>
        <p:nvPicPr>
          <p:cNvPr id="91" name="image.jpeg" descr="image.jpeg"/>
          <p:cNvPicPr>
            <a:picLocks noChangeAspect="1"/>
          </p:cNvPicPr>
          <p:nvPr/>
        </p:nvPicPr>
        <p:blipFill>
          <a:blip r:embed="rId2">
            <a:extLst/>
          </a:blip>
          <a:stretch>
            <a:fillRect/>
          </a:stretch>
        </p:blipFill>
        <p:spPr>
          <a:xfrm>
            <a:off x="245966" y="1224724"/>
            <a:ext cx="2565328" cy="262042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Arbeitsauftrag – Ergebnisse </a:t>
            </a:r>
            <a:endParaRPr dirty="0"/>
          </a:p>
        </p:txBody>
      </p:sp>
      <p:pic>
        <p:nvPicPr>
          <p:cNvPr id="3" name="Grafik 2" descr="Ein Bild, das Text enthält.&#10;&#10;Mit sehr hoher Zuverlässigkeit generierte Beschreibung">
            <a:extLst>
              <a:ext uri="{FF2B5EF4-FFF2-40B4-BE49-F238E27FC236}">
                <a16:creationId xmlns:a16="http://schemas.microsoft.com/office/drawing/2014/main" id="{7E39083E-9211-4652-A3C6-86692AFF04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82" t="23523" r="14752" b="20685"/>
          <a:stretch/>
        </p:blipFill>
        <p:spPr>
          <a:xfrm rot="5400000">
            <a:off x="1960444" y="2227340"/>
            <a:ext cx="5038286" cy="2869659"/>
          </a:xfrm>
          <a:prstGeom prst="rect">
            <a:avLst/>
          </a:prstGeom>
        </p:spPr>
      </p:pic>
    </p:spTree>
    <p:extLst>
      <p:ext uri="{BB962C8B-B14F-4D97-AF65-F5344CB8AC3E}">
        <p14:creationId xmlns:p14="http://schemas.microsoft.com/office/powerpoint/2010/main" val="340487425"/>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152" name="Abgrenzungen…"/>
          <p:cNvSpPr txBox="1">
            <a:spLocks noGrp="1"/>
          </p:cNvSpPr>
          <p:nvPr>
            <p:ph type="body" idx="4294967295"/>
          </p:nvPr>
        </p:nvSpPr>
        <p:spPr>
          <a:xfrm>
            <a:off x="143667" y="1120775"/>
            <a:ext cx="8856666" cy="4965607"/>
          </a:xfrm>
          <a:prstGeom prst="rect">
            <a:avLst/>
          </a:prstGeom>
        </p:spPr>
        <p:txBody>
          <a:bodyPr/>
          <a:lstStyle/>
          <a:p>
            <a:pPr marL="0" indent="34573" defTabSz="457200">
              <a:spcBef>
                <a:spcPts val="1200"/>
              </a:spcBef>
              <a:buClrTx/>
              <a:buSzTx/>
              <a:buNone/>
              <a:defRPr sz="2066" i="1"/>
            </a:pPr>
            <a:r>
              <a:rPr lang="de-DE" dirty="0"/>
              <a:t>Es gibt vielfältige Persönlichkeitszüge…</a:t>
            </a:r>
          </a:p>
          <a:p>
            <a:pPr marL="0" indent="34573" defTabSz="457200">
              <a:spcBef>
                <a:spcPts val="1200"/>
              </a:spcBef>
              <a:buClrTx/>
              <a:buSzTx/>
              <a:buNone/>
              <a:defRPr sz="2066" i="1"/>
            </a:pPr>
            <a:endParaRPr lang="de-DE" dirty="0"/>
          </a:p>
          <a:p>
            <a:pPr marL="0" indent="34573" defTabSz="457200">
              <a:spcBef>
                <a:spcPts val="1200"/>
              </a:spcBef>
              <a:buClrTx/>
              <a:buSzTx/>
              <a:buNone/>
              <a:defRPr sz="2066" i="1"/>
            </a:pPr>
            <a:r>
              <a:rPr lang="de-DE" dirty="0"/>
              <a:t>… in welchen Spielsituationen sind diese besonders wichtig?</a:t>
            </a:r>
          </a:p>
          <a:p>
            <a:pPr marL="0" indent="34573" defTabSz="457200">
              <a:spcBef>
                <a:spcPts val="1200"/>
              </a:spcBef>
              <a:buClrTx/>
              <a:buSzTx/>
              <a:buNone/>
              <a:defRPr sz="2066" i="1"/>
            </a:pPr>
            <a:endParaRPr lang="de-DE" dirty="0"/>
          </a:p>
          <a:p>
            <a:pPr defTabSz="457200">
              <a:spcBef>
                <a:spcPts val="1200"/>
              </a:spcBef>
              <a:buClrTx/>
              <a:buSzTx/>
              <a:defRPr sz="2066" i="1"/>
            </a:pPr>
            <a:r>
              <a:rPr lang="de-DE" dirty="0"/>
              <a:t>Knappe/strittige Entscheidungen</a:t>
            </a:r>
          </a:p>
          <a:p>
            <a:pPr defTabSz="457200">
              <a:spcBef>
                <a:spcPts val="1200"/>
              </a:spcBef>
              <a:buClrTx/>
              <a:buSzTx/>
              <a:defRPr sz="2066" i="1"/>
            </a:pPr>
            <a:r>
              <a:rPr lang="de-DE" dirty="0"/>
              <a:t>Spielentscheidende Situationen</a:t>
            </a:r>
          </a:p>
          <a:p>
            <a:pPr defTabSz="457200">
              <a:spcBef>
                <a:spcPts val="1200"/>
              </a:spcBef>
              <a:buClrTx/>
              <a:buSzTx/>
              <a:defRPr sz="2066" i="1"/>
            </a:pPr>
            <a:r>
              <a:rPr lang="de-DE" dirty="0"/>
              <a:t>Persönliche Strafen </a:t>
            </a:r>
            <a:r>
              <a:rPr lang="de-DE" dirty="0">
                <a:sym typeface="Wingdings" panose="05000000000000000000" pitchFamily="2" charset="2"/>
              </a:rPr>
              <a:t> </a:t>
            </a:r>
            <a:r>
              <a:rPr lang="de-DE" dirty="0"/>
              <a:t>Ermahnungen!</a:t>
            </a:r>
          </a:p>
          <a:p>
            <a:pPr defTabSz="457200">
              <a:spcBef>
                <a:spcPts val="1200"/>
              </a:spcBef>
              <a:buClrTx/>
              <a:buSzTx/>
              <a:defRPr sz="2066" i="1"/>
            </a:pPr>
            <a:endParaRPr lang="de-DE" dirty="0"/>
          </a:p>
          <a:p>
            <a:pPr defTabSz="457200">
              <a:spcBef>
                <a:spcPts val="1200"/>
              </a:spcBef>
              <a:buClrTx/>
              <a:buSzTx/>
              <a:defRPr sz="2066" i="1"/>
            </a:pPr>
            <a:r>
              <a:rPr lang="de-DE" dirty="0"/>
              <a:t>Immer, wenn es um Deeskalation geht, könnt ihr mit </a:t>
            </a:r>
            <a:r>
              <a:rPr lang="de-DE" b="1" dirty="0"/>
              <a:t>Persönlichkeit</a:t>
            </a:r>
            <a:r>
              <a:rPr lang="de-DE" dirty="0"/>
              <a:t> viel erreichen!</a:t>
            </a:r>
          </a:p>
          <a:p>
            <a:pPr marL="0" indent="34573" defTabSz="457200">
              <a:spcBef>
                <a:spcPts val="1200"/>
              </a:spcBef>
              <a:buClrTx/>
              <a:buSzTx/>
              <a:buNone/>
              <a:defRPr sz="2066" i="1"/>
            </a:pPr>
            <a:endParaRPr lang="de-DE" dirty="0"/>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Arbeitsauftrag</a:t>
            </a:r>
            <a:endParaRPr dirty="0"/>
          </a:p>
        </p:txBody>
      </p:sp>
    </p:spTree>
    <p:extLst>
      <p:ext uri="{BB962C8B-B14F-4D97-AF65-F5344CB8AC3E}">
        <p14:creationId xmlns:p14="http://schemas.microsoft.com/office/powerpoint/2010/main" val="1192191004"/>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Videoanalyse</a:t>
            </a:r>
            <a:endParaRPr dirty="0"/>
          </a:p>
        </p:txBody>
      </p:sp>
      <p:sp>
        <p:nvSpPr>
          <p:cNvPr id="2" name="Rechteck 1">
            <a:extLst>
              <a:ext uri="{FF2B5EF4-FFF2-40B4-BE49-F238E27FC236}">
                <a16:creationId xmlns:a16="http://schemas.microsoft.com/office/drawing/2014/main" id="{FE6119F3-9D9F-452D-A274-D34403ACC402}"/>
              </a:ext>
            </a:extLst>
          </p:cNvPr>
          <p:cNvSpPr/>
          <p:nvPr/>
        </p:nvSpPr>
        <p:spPr>
          <a:xfrm>
            <a:off x="1060314" y="1153790"/>
            <a:ext cx="7305473" cy="4401205"/>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Fritz </a:t>
            </a:r>
            <a:r>
              <a:rPr lang="en-US" sz="2000" dirty="0" err="1">
                <a:latin typeface="Calibri" panose="020F0502020204030204" pitchFamily="34" charset="0"/>
                <a:ea typeface="Calibri" panose="020F0502020204030204" pitchFamily="34" charset="0"/>
                <a:cs typeface="Times New Roman" panose="02020603050405020304" pitchFamily="18" charset="0"/>
              </a:rPr>
              <a:t>erst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humorvoll</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dann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konsequent</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https://www.youtube.com/watch?v=NhynBxPWAUQ&amp;t=1m29s</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err="1">
                <a:latin typeface="Calibri" panose="020F0502020204030204" pitchFamily="34" charset="0"/>
                <a:ea typeface="Calibri" panose="020F0502020204030204" pitchFamily="34" charset="0"/>
                <a:cs typeface="Times New Roman" panose="02020603050405020304" pitchFamily="18" charset="0"/>
              </a:rPr>
              <a:t>Aytekin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eisig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im</a:t>
            </a:r>
            <a:r>
              <a:rPr lang="en-US" sz="2000" dirty="0">
                <a:latin typeface="Calibri" panose="020F0502020204030204" pitchFamily="34" charset="0"/>
                <a:ea typeface="Calibri" panose="020F0502020204030204" pitchFamily="34" charset="0"/>
                <a:cs typeface="Times New Roman" panose="02020603050405020304" pitchFamily="18" charset="0"/>
              </a:rPr>
              <a:t> Derby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https://www.youtube.com/watch?v=v_HJ9uUGBkQ&amp;t=2m02s</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err="1">
                <a:latin typeface="Calibri" panose="020F0502020204030204" pitchFamily="34" charset="0"/>
                <a:ea typeface="Calibri" panose="020F0502020204030204" pitchFamily="34" charset="0"/>
                <a:cs typeface="Times New Roman" panose="02020603050405020304" pitchFamily="18" charset="0"/>
              </a:rPr>
              <a:t>Aytekin</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futtert</a:t>
            </a:r>
            <a:r>
              <a:rPr lang="en-US" sz="2000" dirty="0">
                <a:latin typeface="Calibri" panose="020F0502020204030204" pitchFamily="34" charset="0"/>
                <a:ea typeface="Calibri" panose="020F0502020204030204" pitchFamily="34" charset="0"/>
                <a:cs typeface="Times New Roman" panose="02020603050405020304" pitchFamily="18" charset="0"/>
              </a:rPr>
              <a:t> Bonbons: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https://www.youtube.com/watch?v=PTNW_dABanc&amp;t=1m46s</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Steinhaus </a:t>
            </a:r>
            <a:r>
              <a:rPr lang="en-US" sz="2000" dirty="0" err="1">
                <a:latin typeface="Calibri" panose="020F0502020204030204" pitchFamily="34" charset="0"/>
                <a:ea typeface="Calibri" panose="020F0502020204030204" pitchFamily="34" charset="0"/>
                <a:cs typeface="Times New Roman" panose="02020603050405020304" pitchFamily="18" charset="0"/>
              </a:rPr>
              <a:t>bleibt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gelassen</a:t>
            </a:r>
            <a:r>
              <a:rPr lang="en-US" sz="2000" dirty="0">
                <a:latin typeface="Calibri" panose="020F0502020204030204" pitchFamily="34" charset="0"/>
                <a:ea typeface="Calibri" panose="020F0502020204030204" pitchFamily="34" charset="0"/>
                <a:cs typeface="Times New Roman" panose="02020603050405020304" pitchFamily="18" charset="0"/>
              </a:rPr>
              <a:t>:</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https://www.youtube.com/watch?v=RygQ7V8Hv0I&amp;t=0m44s</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err="1">
                <a:latin typeface="Calibri" panose="020F0502020204030204" pitchFamily="34" charset="0"/>
                <a:ea typeface="Calibri" panose="020F0502020204030204" pitchFamily="34" charset="0"/>
                <a:cs typeface="Times New Roman" panose="02020603050405020304" pitchFamily="18" charset="0"/>
              </a:rPr>
              <a:t>Collina</a:t>
            </a:r>
            <a:r>
              <a:rPr lang="en-US" sz="2000" dirty="0">
                <a:latin typeface="Calibri" panose="020F0502020204030204" pitchFamily="34" charset="0"/>
                <a:ea typeface="Calibri" panose="020F0502020204030204" pitchFamily="34" charset="0"/>
                <a:cs typeface="Times New Roman" panose="02020603050405020304" pitchFamily="18" charset="0"/>
              </a:rPr>
              <a:t> hat </a:t>
            </a:r>
            <a:r>
              <a:rPr lang="en-US" sz="2000" dirty="0" err="1">
                <a:latin typeface="Calibri" panose="020F0502020204030204" pitchFamily="34" charset="0"/>
                <a:ea typeface="Calibri" panose="020F0502020204030204" pitchFamily="34" charset="0"/>
                <a:cs typeface="Times New Roman" panose="02020603050405020304" pitchFamily="18" charset="0"/>
              </a:rPr>
              <a:t>genug</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https://www.youtube.com/watch?v=oNtt0xlLjPo&amp;t=1m07s</a:t>
            </a:r>
            <a:endParaRPr lang="de-DE"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3400731"/>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152" name="Abgrenzungen…"/>
          <p:cNvSpPr txBox="1">
            <a:spLocks noGrp="1"/>
          </p:cNvSpPr>
          <p:nvPr>
            <p:ph type="body" idx="4294967295"/>
          </p:nvPr>
        </p:nvSpPr>
        <p:spPr>
          <a:xfrm>
            <a:off x="143667" y="1120775"/>
            <a:ext cx="8856666" cy="4965607"/>
          </a:xfrm>
          <a:prstGeom prst="rect">
            <a:avLst/>
          </a:prstGeom>
        </p:spPr>
        <p:txBody>
          <a:bodyPr/>
          <a:lstStyle/>
          <a:p>
            <a:pPr marL="0" indent="34573" defTabSz="457200">
              <a:spcBef>
                <a:spcPts val="1200"/>
              </a:spcBef>
              <a:buClrTx/>
              <a:buSzTx/>
              <a:buNone/>
              <a:defRPr sz="2066" i="1"/>
            </a:pPr>
            <a:r>
              <a:rPr lang="de-DE" dirty="0"/>
              <a:t>Wählt eine der folgenden Spielsituationen:</a:t>
            </a:r>
          </a:p>
          <a:p>
            <a:pPr marL="457200" indent="-457200" defTabSz="457200">
              <a:spcBef>
                <a:spcPts val="1200"/>
              </a:spcBef>
              <a:buClrTx/>
              <a:buSzTx/>
              <a:buAutoNum type="arabicParenBoth"/>
              <a:defRPr sz="2066" i="1"/>
            </a:pPr>
            <a:r>
              <a:rPr lang="de-DE" dirty="0"/>
              <a:t>Ein Spieler ist mit einer Entscheidung nicht einverstanden. Ihr ermahnt diesen Spieler deutlich unter Einsatz von besprochenen Persönlichkeitszügen.</a:t>
            </a:r>
          </a:p>
          <a:p>
            <a:pPr marL="457200" indent="-457200" defTabSz="457200">
              <a:spcBef>
                <a:spcPts val="1200"/>
              </a:spcBef>
              <a:buClrTx/>
              <a:buSzTx/>
              <a:buAutoNum type="arabicParenBoth"/>
              <a:defRPr sz="2066" i="1"/>
            </a:pPr>
            <a:r>
              <a:rPr lang="de-DE" dirty="0"/>
              <a:t>Die Bank hat sich über eine Entscheidung „Weiterspielen“ von euch aufgeregt, ohne dabei unsportlich zu werden. In der nächsten Unterbrechung muss der Ball geholt werden und ihr seid in der Nähe der Bank. Ihr wirkt deeskalierend auf die Bank ein.</a:t>
            </a:r>
          </a:p>
          <a:p>
            <a:pPr marL="0" indent="0" defTabSz="457200">
              <a:spcBef>
                <a:spcPts val="1200"/>
              </a:spcBef>
              <a:buClrTx/>
              <a:buSzTx/>
              <a:buNone/>
              <a:defRPr sz="2066" i="1"/>
            </a:pPr>
            <a:r>
              <a:rPr lang="de-DE" dirty="0"/>
              <a:t>Besprecht in eurer Gruppe, wie ihr handeln würdet. Bereitet eine kurze Szene vor, um euer Ergebnis zu illustrieren.</a:t>
            </a:r>
          </a:p>
          <a:p>
            <a:pPr marL="0" indent="34573" defTabSz="457200">
              <a:spcBef>
                <a:spcPts val="1200"/>
              </a:spcBef>
              <a:buClrTx/>
              <a:buSzTx/>
              <a:buNone/>
              <a:defRPr sz="2066" i="1"/>
            </a:pPr>
            <a:endParaRPr lang="de-DE" dirty="0"/>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Arbeitsauftrag</a:t>
            </a:r>
            <a:endParaRPr dirty="0"/>
          </a:p>
        </p:txBody>
      </p:sp>
    </p:spTree>
    <p:extLst>
      <p:ext uri="{BB962C8B-B14F-4D97-AF65-F5344CB8AC3E}">
        <p14:creationId xmlns:p14="http://schemas.microsoft.com/office/powerpoint/2010/main" val="526548533"/>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15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52">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52">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52">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152" name="Abgrenzungen…"/>
          <p:cNvSpPr txBox="1">
            <a:spLocks noGrp="1"/>
          </p:cNvSpPr>
          <p:nvPr>
            <p:ph type="body" idx="4294967295"/>
          </p:nvPr>
        </p:nvSpPr>
        <p:spPr>
          <a:xfrm>
            <a:off x="143667" y="1120775"/>
            <a:ext cx="8856666" cy="4965607"/>
          </a:xfrm>
          <a:prstGeom prst="rect">
            <a:avLst/>
          </a:prstGeom>
        </p:spPr>
        <p:txBody>
          <a:bodyPr/>
          <a:lstStyle/>
          <a:p>
            <a:pPr marL="0" indent="34573" defTabSz="457200">
              <a:spcBef>
                <a:spcPts val="1200"/>
              </a:spcBef>
              <a:buClrTx/>
              <a:buSzTx/>
              <a:buNone/>
              <a:defRPr sz="2066" i="1"/>
            </a:pPr>
            <a:r>
              <a:rPr lang="de-DE" sz="4000" dirty="0"/>
              <a:t>… noch 3 Minuten…</a:t>
            </a:r>
          </a:p>
          <a:p>
            <a:pPr marL="0" indent="34573" defTabSz="457200">
              <a:spcBef>
                <a:spcPts val="1200"/>
              </a:spcBef>
              <a:buClrTx/>
              <a:buSzTx/>
              <a:buNone/>
              <a:defRPr sz="2066" i="1"/>
            </a:pPr>
            <a:endParaRPr lang="de-DE" dirty="0"/>
          </a:p>
          <a:p>
            <a:pPr marL="0" indent="34573" defTabSz="457200">
              <a:spcBef>
                <a:spcPts val="1200"/>
              </a:spcBef>
              <a:buClrTx/>
              <a:buSzTx/>
              <a:buNone/>
              <a:defRPr sz="2066" i="1"/>
            </a:pPr>
            <a:endParaRPr lang="de-DE" dirty="0"/>
          </a:p>
          <a:p>
            <a:pPr marL="0" indent="34573" defTabSz="457200">
              <a:spcBef>
                <a:spcPts val="1200"/>
              </a:spcBef>
              <a:buClrTx/>
              <a:buSzTx/>
              <a:buNone/>
              <a:defRPr sz="2066" i="1"/>
            </a:pPr>
            <a:r>
              <a:rPr lang="de-DE" dirty="0"/>
              <a:t>Besprecht spätestens jetzt eure Szene und überlegt euch, wie ihr sie darstellen wollt!</a:t>
            </a:r>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Arbeitsauftrag</a:t>
            </a:r>
            <a:endParaRPr dirty="0"/>
          </a:p>
        </p:txBody>
      </p:sp>
    </p:spTree>
    <p:extLst>
      <p:ext uri="{BB962C8B-B14F-4D97-AF65-F5344CB8AC3E}">
        <p14:creationId xmlns:p14="http://schemas.microsoft.com/office/powerpoint/2010/main" val="206956096"/>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152" name="Abgrenzungen…"/>
          <p:cNvSpPr txBox="1">
            <a:spLocks noGrp="1"/>
          </p:cNvSpPr>
          <p:nvPr>
            <p:ph type="body" idx="4294967295"/>
          </p:nvPr>
        </p:nvSpPr>
        <p:spPr>
          <a:xfrm>
            <a:off x="143667" y="1120775"/>
            <a:ext cx="8856666" cy="4965607"/>
          </a:xfrm>
          <a:prstGeom prst="rect">
            <a:avLst/>
          </a:prstGeom>
        </p:spPr>
        <p:txBody>
          <a:bodyPr/>
          <a:lstStyle/>
          <a:p>
            <a:pPr marL="0" indent="34573" defTabSz="457200">
              <a:spcBef>
                <a:spcPts val="1200"/>
              </a:spcBef>
              <a:buClrTx/>
              <a:buSzTx/>
              <a:buNone/>
              <a:defRPr sz="2066" i="1"/>
            </a:pPr>
            <a:r>
              <a:rPr lang="de-DE" dirty="0"/>
              <a:t>Jeder Schiedsrichter ist auf dem Platz eine Persönlichkeit – ob er will oder nicht!</a:t>
            </a:r>
          </a:p>
          <a:p>
            <a:pPr marL="0" indent="34573" defTabSz="457200">
              <a:spcBef>
                <a:spcPts val="1200"/>
              </a:spcBef>
              <a:buClrTx/>
              <a:buSzTx/>
              <a:buNone/>
              <a:defRPr sz="2066" i="1"/>
            </a:pPr>
            <a:endParaRPr lang="de-DE" dirty="0"/>
          </a:p>
          <a:p>
            <a:pPr marL="0" indent="34573" defTabSz="457200">
              <a:spcBef>
                <a:spcPts val="1200"/>
              </a:spcBef>
              <a:buClrTx/>
              <a:buSzTx/>
              <a:buNone/>
              <a:defRPr sz="2066" i="1"/>
            </a:pPr>
            <a:endParaRPr lang="de-DE" dirty="0"/>
          </a:p>
          <a:p>
            <a:pPr marL="0" indent="34573" defTabSz="457200">
              <a:spcBef>
                <a:spcPts val="1200"/>
              </a:spcBef>
              <a:buClrTx/>
              <a:buSzTx/>
              <a:buNone/>
              <a:defRPr sz="2066" i="1"/>
            </a:pPr>
            <a:endParaRPr lang="de-DE" dirty="0"/>
          </a:p>
          <a:p>
            <a:pPr marL="0" indent="34573" defTabSz="457200">
              <a:spcBef>
                <a:spcPts val="1200"/>
              </a:spcBef>
              <a:buClrTx/>
              <a:buSzTx/>
              <a:buNone/>
              <a:defRPr sz="2066" i="1"/>
            </a:pPr>
            <a:endParaRPr lang="de-DE" dirty="0"/>
          </a:p>
          <a:p>
            <a:pPr marL="0" indent="34573" defTabSz="457200">
              <a:spcBef>
                <a:spcPts val="1200"/>
              </a:spcBef>
              <a:buClrTx/>
              <a:buSzTx/>
              <a:buNone/>
              <a:defRPr sz="2066" i="1"/>
            </a:pPr>
            <a:endParaRPr lang="de-DE" dirty="0"/>
          </a:p>
          <a:p>
            <a:pPr marL="0" indent="34573" defTabSz="457200">
              <a:spcBef>
                <a:spcPts val="1200"/>
              </a:spcBef>
              <a:buClrTx/>
              <a:buSzTx/>
              <a:buNone/>
              <a:defRPr sz="2066" i="1"/>
            </a:pPr>
            <a:r>
              <a:rPr lang="de-DE" dirty="0"/>
              <a:t>Ihr könnt aus eurer eigenen Persönlichkeit Eigenschaften mitnehmen, die ihr im Spiel aktiv einsetzen könnt!</a:t>
            </a:r>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Abschluss</a:t>
            </a:r>
            <a:endParaRPr dirty="0"/>
          </a:p>
        </p:txBody>
      </p:sp>
      <p:sp>
        <p:nvSpPr>
          <p:cNvPr id="2" name="Horizontales Scrollen 1"/>
          <p:cNvSpPr/>
          <p:nvPr/>
        </p:nvSpPr>
        <p:spPr>
          <a:xfrm rot="20996287">
            <a:off x="1161775" y="1844168"/>
            <a:ext cx="2688970" cy="1594504"/>
          </a:xfrm>
          <a:prstGeom prst="horizontalScroll">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indent="34573" defTabSz="457200">
              <a:spcBef>
                <a:spcPts val="1200"/>
              </a:spcBef>
              <a:defRPr sz="2066" i="1"/>
            </a:pPr>
            <a:r>
              <a:rPr lang="de-DE"/>
              <a:t>jemand, der eine </a:t>
            </a:r>
            <a:r>
              <a:rPr lang="de-DE" b="1">
                <a:solidFill>
                  <a:srgbClr val="FF0000"/>
                </a:solidFill>
              </a:rPr>
              <a:t>führende Rolle </a:t>
            </a:r>
            <a:r>
              <a:rPr lang="de-DE"/>
              <a:t>(…) spielt</a:t>
            </a:r>
            <a:endParaRPr lang="de-DE" dirty="0"/>
          </a:p>
        </p:txBody>
      </p:sp>
      <p:sp>
        <p:nvSpPr>
          <p:cNvPr id="7" name="Horizontales Scrollen 6"/>
          <p:cNvSpPr/>
          <p:nvPr/>
        </p:nvSpPr>
        <p:spPr>
          <a:xfrm rot="700009">
            <a:off x="4868853" y="1967112"/>
            <a:ext cx="3488277" cy="1172062"/>
          </a:xfrm>
          <a:prstGeom prst="horizontalScroll">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indent="34573" defTabSz="457200">
              <a:spcBef>
                <a:spcPts val="1200"/>
              </a:spcBef>
              <a:defRPr sz="2066" i="1"/>
            </a:pPr>
            <a:r>
              <a:rPr lang="de-DE" dirty="0"/>
              <a:t>Mensch mit ausgeprägter </a:t>
            </a:r>
            <a:r>
              <a:rPr lang="de-DE" b="1" dirty="0">
                <a:solidFill>
                  <a:srgbClr val="FF0000"/>
                </a:solidFill>
              </a:rPr>
              <a:t>individueller</a:t>
            </a:r>
            <a:r>
              <a:rPr lang="de-DE" dirty="0"/>
              <a:t> Eigenart</a:t>
            </a:r>
          </a:p>
        </p:txBody>
      </p:sp>
    </p:spTree>
    <p:extLst>
      <p:ext uri="{BB962C8B-B14F-4D97-AF65-F5344CB8AC3E}">
        <p14:creationId xmlns:p14="http://schemas.microsoft.com/office/powerpoint/2010/main" val="2153221731"/>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152" name="Abgrenzungen…"/>
          <p:cNvSpPr txBox="1">
            <a:spLocks noGrp="1"/>
          </p:cNvSpPr>
          <p:nvPr>
            <p:ph type="body" idx="4294967295"/>
          </p:nvPr>
        </p:nvSpPr>
        <p:spPr>
          <a:xfrm>
            <a:off x="143667" y="1120775"/>
            <a:ext cx="8856666" cy="4965607"/>
          </a:xfrm>
          <a:prstGeom prst="rect">
            <a:avLst/>
          </a:prstGeom>
        </p:spPr>
        <p:txBody>
          <a:bodyPr/>
          <a:lstStyle/>
          <a:p>
            <a:pPr marL="0" indent="34573" defTabSz="457200">
              <a:spcBef>
                <a:spcPts val="1200"/>
              </a:spcBef>
              <a:buClrTx/>
              <a:buSzTx/>
              <a:buNone/>
              <a:defRPr sz="2066" i="1"/>
            </a:pPr>
            <a:r>
              <a:rPr lang="de-DE" dirty="0"/>
              <a:t>Der Einsatz von bestimmten Persönlichkeitsmitteln kommt sehr auf das Spielklima an…</a:t>
            </a:r>
          </a:p>
          <a:p>
            <a:pPr defTabSz="457200">
              <a:spcBef>
                <a:spcPts val="1200"/>
              </a:spcBef>
              <a:buClrTx/>
              <a:buSzTx/>
              <a:defRPr sz="2066" i="1"/>
            </a:pPr>
            <a:r>
              <a:rPr lang="de-DE" dirty="0"/>
              <a:t>Geht ein „Spruch“ oder braucht es die „klare Ansage“?</a:t>
            </a:r>
          </a:p>
          <a:p>
            <a:pPr defTabSz="457200">
              <a:spcBef>
                <a:spcPts val="1200"/>
              </a:spcBef>
              <a:buClrTx/>
              <a:buSzTx/>
              <a:defRPr sz="2066" i="1"/>
            </a:pPr>
            <a:r>
              <a:rPr lang="de-DE" dirty="0"/>
              <a:t>Hatte ich bisher einen ruhigen Nachmittag oder „brennt die Luft“?</a:t>
            </a:r>
          </a:p>
          <a:p>
            <a:pPr defTabSz="457200">
              <a:spcBef>
                <a:spcPts val="1200"/>
              </a:spcBef>
              <a:buClrTx/>
              <a:buSzTx/>
              <a:defRPr sz="2066" i="1"/>
            </a:pPr>
            <a:r>
              <a:rPr lang="de-DE" dirty="0"/>
              <a:t>Ist jetzt der Zeitpunkt zum einschreiten oder stehe ich dann ungewollt im Mittelpunkt?</a:t>
            </a:r>
          </a:p>
          <a:p>
            <a:pPr marL="0" indent="0" defTabSz="457200">
              <a:spcBef>
                <a:spcPts val="1200"/>
              </a:spcBef>
              <a:buClrTx/>
              <a:buSzTx/>
              <a:buNone/>
              <a:defRPr sz="2066" i="1"/>
            </a:pPr>
            <a:endParaRPr lang="de-DE" dirty="0"/>
          </a:p>
          <a:p>
            <a:pPr marL="0" indent="0" defTabSz="457200">
              <a:spcBef>
                <a:spcPts val="1200"/>
              </a:spcBef>
              <a:buClrTx/>
              <a:buSzTx/>
              <a:buNone/>
              <a:defRPr sz="2066" i="1"/>
            </a:pPr>
            <a:r>
              <a:rPr lang="de-DE" dirty="0"/>
              <a:t>Wichtig:</a:t>
            </a:r>
          </a:p>
          <a:p>
            <a:pPr marL="0" indent="0" defTabSz="457200">
              <a:spcBef>
                <a:spcPts val="1200"/>
              </a:spcBef>
              <a:buClrTx/>
              <a:buSzTx/>
              <a:buNone/>
              <a:defRPr sz="2066" i="1"/>
            </a:pPr>
            <a:r>
              <a:rPr lang="de-DE" dirty="0"/>
              <a:t>Jede Aktion muss „authentisch“ sein, d.h. zur eigenen Persönlichkeit passen!</a:t>
            </a:r>
          </a:p>
          <a:p>
            <a:pPr marL="0" indent="0" defTabSz="457200">
              <a:spcBef>
                <a:spcPts val="1200"/>
              </a:spcBef>
              <a:buClrTx/>
              <a:buSzTx/>
              <a:buNone/>
              <a:defRPr sz="2066" i="1"/>
            </a:pPr>
            <a:r>
              <a:rPr lang="de-DE" dirty="0">
                <a:sym typeface="Wingdings" panose="05000000000000000000" pitchFamily="2" charset="2"/>
              </a:rPr>
              <a:t> Berechenbar bleiben!</a:t>
            </a:r>
            <a:endParaRPr lang="de-DE" dirty="0"/>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Abschluss</a:t>
            </a:r>
            <a:endParaRPr dirty="0"/>
          </a:p>
        </p:txBody>
      </p:sp>
    </p:spTree>
    <p:extLst>
      <p:ext uri="{BB962C8B-B14F-4D97-AF65-F5344CB8AC3E}">
        <p14:creationId xmlns:p14="http://schemas.microsoft.com/office/powerpoint/2010/main" val="2218213675"/>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413" name="11/14/17"/>
          <p:cNvSpPr txBox="1"/>
          <p:nvPr/>
        </p:nvSpPr>
        <p:spPr>
          <a:xfrm>
            <a:off x="107950" y="6522670"/>
            <a:ext cx="4464050" cy="264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t>11/09/18</a:t>
            </a:r>
          </a:p>
        </p:txBody>
      </p:sp>
      <p:sp>
        <p:nvSpPr>
          <p:cNvPr id="41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t>Vielen Dank!</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232" y="1214076"/>
            <a:ext cx="4330380" cy="2435839"/>
          </a:xfrm>
          <a:prstGeom prst="rect">
            <a:avLst/>
          </a:prstGeom>
        </p:spPr>
      </p:pic>
      <p:sp>
        <p:nvSpPr>
          <p:cNvPr id="3" name="Rechteck 2"/>
          <p:cNvSpPr/>
          <p:nvPr/>
        </p:nvSpPr>
        <p:spPr>
          <a:xfrm>
            <a:off x="2093899" y="3871299"/>
            <a:ext cx="4572000" cy="1681871"/>
          </a:xfrm>
          <a:prstGeom prst="rect">
            <a:avLst/>
          </a:prstGeom>
        </p:spPr>
        <p:txBody>
          <a:bodyPr>
            <a:spAutoFit/>
          </a:bodyPr>
          <a:lstStyle/>
          <a:p>
            <a:pPr indent="34573" defTabSz="457200">
              <a:spcBef>
                <a:spcPts val="1200"/>
              </a:spcBef>
              <a:defRPr sz="2066" i="1"/>
            </a:pPr>
            <a:r>
              <a:rPr lang="de-DE" dirty="0"/>
              <a:t>Wenn ihr möchtet, notiert euch drei Eigenschaften, die euch als Schiedsrichter auszeichnen – und setzt sie in den nächsten Spielen gezielt ein!</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152" name="Abgrenzungen…"/>
          <p:cNvSpPr txBox="1">
            <a:spLocks noGrp="1"/>
          </p:cNvSpPr>
          <p:nvPr>
            <p:ph type="body" idx="4294967295"/>
          </p:nvPr>
        </p:nvSpPr>
        <p:spPr>
          <a:xfrm>
            <a:off x="143667" y="1120775"/>
            <a:ext cx="8856666" cy="4965607"/>
          </a:xfrm>
          <a:prstGeom prst="rect">
            <a:avLst/>
          </a:prstGeom>
        </p:spPr>
        <p:txBody>
          <a:bodyPr>
            <a:normAutofit/>
          </a:bodyPr>
          <a:lstStyle/>
          <a:p>
            <a:pPr marL="0" indent="34573" defTabSz="457200">
              <a:spcBef>
                <a:spcPts val="1200"/>
              </a:spcBef>
              <a:buClrTx/>
              <a:buSzTx/>
              <a:buNone/>
              <a:defRPr sz="2066" i="1"/>
            </a:pPr>
            <a:r>
              <a:rPr lang="de-DE" dirty="0"/>
              <a:t>„Persönlichkeit“ bringt jede/r von uns mit…</a:t>
            </a:r>
          </a:p>
          <a:p>
            <a:pPr marL="0" lvl="1" indent="228600" defTabSz="457200">
              <a:spcBef>
                <a:spcPts val="1200"/>
              </a:spcBef>
              <a:buClrTx/>
              <a:buSzTx/>
              <a:buNone/>
              <a:defRPr sz="2066" i="1"/>
            </a:pPr>
            <a:r>
              <a:rPr lang="de-DE" dirty="0"/>
              <a:t>								… und nimmt sie auch mit zu den Spielen!</a:t>
            </a:r>
          </a:p>
          <a:p>
            <a:pPr marL="0" lvl="1" indent="228600" defTabSz="457200">
              <a:spcBef>
                <a:spcPts val="1200"/>
              </a:spcBef>
              <a:buClrTx/>
              <a:buSzTx/>
              <a:buNone/>
              <a:defRPr sz="2066" i="1"/>
            </a:pPr>
            <a:endParaRPr lang="de-DE" dirty="0"/>
          </a:p>
          <a:p>
            <a:pPr marL="0" lvl="1" indent="228600" defTabSz="457200">
              <a:spcBef>
                <a:spcPts val="1200"/>
              </a:spcBef>
              <a:buClrTx/>
              <a:buSzTx/>
              <a:buNone/>
              <a:defRPr sz="2066" i="1"/>
            </a:pPr>
            <a:endParaRPr lang="de-DE" dirty="0"/>
          </a:p>
          <a:p>
            <a:pPr marL="0" indent="34573" defTabSz="457200">
              <a:spcBef>
                <a:spcPts val="1200"/>
              </a:spcBef>
              <a:buClrTx/>
              <a:buSzTx/>
              <a:buNone/>
              <a:defRPr sz="2066" i="1"/>
            </a:pPr>
            <a:r>
              <a:rPr lang="de-DE" dirty="0"/>
              <a:t>Duden (Onlinequelle):</a:t>
            </a:r>
            <a:br>
              <a:rPr lang="de-DE" dirty="0"/>
            </a:br>
            <a:r>
              <a:rPr lang="de-DE" dirty="0"/>
              <a:t>(1) </a:t>
            </a:r>
            <a:r>
              <a:rPr lang="de-DE" b="1" dirty="0">
                <a:solidFill>
                  <a:srgbClr val="FF0000"/>
                </a:solidFill>
              </a:rPr>
              <a:t>Gesamtheit</a:t>
            </a:r>
            <a:r>
              <a:rPr lang="de-DE" dirty="0"/>
              <a:t> der persönlichen (</a:t>
            </a:r>
            <a:r>
              <a:rPr lang="de-DE" b="1" dirty="0">
                <a:solidFill>
                  <a:srgbClr val="FF0000"/>
                </a:solidFill>
              </a:rPr>
              <a:t>charakteristischen</a:t>
            </a:r>
            <a:r>
              <a:rPr lang="de-DE" dirty="0"/>
              <a:t>, individuellen) Eigenschaften eines Menschen</a:t>
            </a:r>
            <a:br>
              <a:rPr lang="de-DE" dirty="0"/>
            </a:br>
            <a:r>
              <a:rPr lang="de-DE" dirty="0"/>
              <a:t>(2) Mensch mit ausgeprägter </a:t>
            </a:r>
            <a:r>
              <a:rPr lang="de-DE" b="1" dirty="0">
                <a:solidFill>
                  <a:srgbClr val="FF0000"/>
                </a:solidFill>
              </a:rPr>
              <a:t>individueller</a:t>
            </a:r>
            <a:r>
              <a:rPr lang="de-DE" dirty="0"/>
              <a:t> Eigenart</a:t>
            </a:r>
            <a:br>
              <a:rPr lang="de-DE" dirty="0"/>
            </a:br>
            <a:r>
              <a:rPr lang="de-DE" dirty="0"/>
              <a:t>(3) jemand, der eine </a:t>
            </a:r>
            <a:r>
              <a:rPr lang="de-DE" b="1" dirty="0">
                <a:solidFill>
                  <a:srgbClr val="FF0000"/>
                </a:solidFill>
              </a:rPr>
              <a:t>führende Rolle </a:t>
            </a:r>
            <a:r>
              <a:rPr lang="de-DE" dirty="0"/>
              <a:t>(…) spielt</a:t>
            </a:r>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Einführung</a:t>
            </a:r>
            <a:endParaRPr dirty="0"/>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52" name="Abgrenzungen…"/>
          <p:cNvSpPr txBox="1">
            <a:spLocks noGrp="1"/>
          </p:cNvSpPr>
          <p:nvPr>
            <p:ph type="body" idx="4294967295"/>
          </p:nvPr>
        </p:nvSpPr>
        <p:spPr>
          <a:xfrm>
            <a:off x="143667" y="1120775"/>
            <a:ext cx="8856666" cy="4965607"/>
          </a:xfrm>
          <a:prstGeom prst="rect">
            <a:avLst/>
          </a:prstGeom>
        </p:spPr>
        <p:txBody>
          <a:bodyPr/>
          <a:lstStyle/>
          <a:p>
            <a:pPr marL="0" indent="34573" defTabSz="457200">
              <a:spcBef>
                <a:spcPts val="1200"/>
              </a:spcBef>
              <a:buClrTx/>
              <a:buSzTx/>
              <a:buNone/>
              <a:defRPr sz="2066" i="1"/>
            </a:pPr>
            <a:r>
              <a:rPr lang="de-DE" dirty="0"/>
              <a:t>Leitfragen für den heutigen Abend</a:t>
            </a:r>
          </a:p>
          <a:p>
            <a:pPr marL="0" indent="34573" defTabSz="457200">
              <a:spcBef>
                <a:spcPts val="1200"/>
              </a:spcBef>
              <a:buClrTx/>
              <a:buSzTx/>
              <a:buNone/>
              <a:defRPr sz="2066" i="1"/>
            </a:pPr>
            <a:endParaRPr lang="de-DE" dirty="0"/>
          </a:p>
          <a:p>
            <a:pPr defTabSz="457200">
              <a:spcBef>
                <a:spcPts val="1200"/>
              </a:spcBef>
              <a:buClrTx/>
              <a:buSzTx/>
              <a:defRPr sz="2066" i="1"/>
            </a:pPr>
            <a:r>
              <a:rPr lang="de-DE" dirty="0"/>
              <a:t>Welche Bandbreite von Fußballer- und Schiedsrichterpersönlichkeiten gibt es?</a:t>
            </a:r>
          </a:p>
          <a:p>
            <a:pPr defTabSz="457200">
              <a:spcBef>
                <a:spcPts val="1200"/>
              </a:spcBef>
              <a:buClrTx/>
              <a:buSzTx/>
              <a:defRPr sz="2066" i="1"/>
            </a:pPr>
            <a:endParaRPr lang="de-DE" dirty="0"/>
          </a:p>
          <a:p>
            <a:pPr defTabSz="457200">
              <a:spcBef>
                <a:spcPts val="1200"/>
              </a:spcBef>
              <a:buClrTx/>
              <a:buSzTx/>
              <a:defRPr sz="2066" i="1"/>
            </a:pPr>
            <a:r>
              <a:rPr lang="de-DE" dirty="0"/>
              <a:t>Was ist die Bedeutung der Schiedsrichterpersönlichkeit und wie ist das Zusammenspiel zwischen Regelkunde, Auftreten und Persönlichkeit?</a:t>
            </a:r>
          </a:p>
          <a:p>
            <a:pPr defTabSz="457200">
              <a:spcBef>
                <a:spcPts val="1200"/>
              </a:spcBef>
              <a:buClrTx/>
              <a:buSzTx/>
              <a:defRPr sz="2066" i="1"/>
            </a:pPr>
            <a:endParaRPr lang="de-DE" dirty="0"/>
          </a:p>
          <a:p>
            <a:pPr defTabSz="457200">
              <a:spcBef>
                <a:spcPts val="1200"/>
              </a:spcBef>
              <a:buClrTx/>
              <a:buSzTx/>
              <a:defRPr sz="2066" i="1"/>
            </a:pPr>
            <a:r>
              <a:rPr lang="de-DE" dirty="0"/>
              <a:t>Wie ist meine eigene Persönlichkeit? Was macht mich als Schiedsrichter aus und wie kann ich meine persönlichen Stärken gezielt einsetzen?</a:t>
            </a:r>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Einführung</a:t>
            </a:r>
            <a:endParaRPr dirty="0"/>
          </a:p>
        </p:txBody>
      </p:sp>
    </p:spTree>
    <p:extLst>
      <p:ext uri="{BB962C8B-B14F-4D97-AF65-F5344CB8AC3E}">
        <p14:creationId xmlns:p14="http://schemas.microsoft.com/office/powerpoint/2010/main" val="2992512078"/>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52" name="Abgrenzungen…"/>
          <p:cNvSpPr txBox="1">
            <a:spLocks noGrp="1"/>
          </p:cNvSpPr>
          <p:nvPr>
            <p:ph type="body" idx="4294967295"/>
          </p:nvPr>
        </p:nvSpPr>
        <p:spPr>
          <a:xfrm>
            <a:off x="143667" y="1120775"/>
            <a:ext cx="8856666" cy="4965607"/>
          </a:xfrm>
          <a:prstGeom prst="rect">
            <a:avLst/>
          </a:prstGeom>
        </p:spPr>
        <p:txBody>
          <a:bodyPr/>
          <a:lstStyle/>
          <a:p>
            <a:pPr marL="0" indent="34573" defTabSz="457200">
              <a:spcBef>
                <a:spcPts val="1200"/>
              </a:spcBef>
              <a:buClrTx/>
              <a:buSzTx/>
              <a:buNone/>
              <a:defRPr sz="2066" i="1"/>
            </a:pPr>
            <a:r>
              <a:rPr lang="de-DE" dirty="0"/>
              <a:t>… und ein paar Anmerkungen von mir</a:t>
            </a:r>
          </a:p>
          <a:p>
            <a:pPr marL="0" indent="34573" defTabSz="457200">
              <a:spcBef>
                <a:spcPts val="1200"/>
              </a:spcBef>
              <a:buClrTx/>
              <a:buSzTx/>
              <a:buNone/>
              <a:defRPr sz="2066" i="1"/>
            </a:pPr>
            <a:endParaRPr lang="de-DE" dirty="0"/>
          </a:p>
          <a:p>
            <a:pPr defTabSz="457200">
              <a:spcBef>
                <a:spcPts val="1200"/>
              </a:spcBef>
              <a:buClrTx/>
              <a:buSzTx/>
              <a:defRPr sz="2066" i="1"/>
            </a:pPr>
            <a:r>
              <a:rPr lang="de-DE" dirty="0"/>
              <a:t>In diesem Raum sitzen Dutzende Persönlichkeiten </a:t>
            </a:r>
            <a:br>
              <a:rPr lang="de-DE" dirty="0"/>
            </a:br>
            <a:r>
              <a:rPr lang="de-DE" dirty="0"/>
              <a:t>– nur wenn ihr mitmacht, lernen wir die Bandbreite kennen!</a:t>
            </a:r>
          </a:p>
          <a:p>
            <a:pPr defTabSz="457200">
              <a:spcBef>
                <a:spcPts val="1200"/>
              </a:spcBef>
              <a:buClrTx/>
              <a:buSzTx/>
              <a:defRPr sz="2066" i="1"/>
            </a:pPr>
            <a:endParaRPr lang="de-DE" dirty="0"/>
          </a:p>
          <a:p>
            <a:pPr defTabSz="457200">
              <a:spcBef>
                <a:spcPts val="1200"/>
              </a:spcBef>
              <a:buClrTx/>
              <a:buSzTx/>
              <a:defRPr sz="2066" i="1"/>
            </a:pPr>
            <a:r>
              <a:rPr lang="de-DE" dirty="0"/>
              <a:t>Es gibt in den nächsten 60 Minuten kein „richtig“ oder „falsch“ </a:t>
            </a:r>
            <a:br>
              <a:rPr lang="de-DE" dirty="0"/>
            </a:br>
            <a:r>
              <a:rPr lang="de-DE" dirty="0"/>
              <a:t>– jede Medaille hat zwei Seiten!</a:t>
            </a:r>
          </a:p>
          <a:p>
            <a:pPr defTabSz="457200">
              <a:spcBef>
                <a:spcPts val="1200"/>
              </a:spcBef>
              <a:buClrTx/>
              <a:buSzTx/>
              <a:defRPr sz="2066" i="1"/>
            </a:pPr>
            <a:endParaRPr lang="de-DE" dirty="0"/>
          </a:p>
          <a:p>
            <a:pPr defTabSz="457200">
              <a:spcBef>
                <a:spcPts val="1200"/>
              </a:spcBef>
              <a:buClrTx/>
              <a:buSzTx/>
              <a:defRPr sz="2066" i="1"/>
            </a:pPr>
            <a:r>
              <a:rPr lang="de-DE" dirty="0"/>
              <a:t>Ich werde nicht 60 Minuten reden </a:t>
            </a:r>
            <a:br>
              <a:rPr lang="de-DE" dirty="0"/>
            </a:br>
            <a:r>
              <a:rPr lang="de-DE" dirty="0"/>
              <a:t>– es braucht also „Aktive“!</a:t>
            </a:r>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Einführung</a:t>
            </a:r>
            <a:endParaRPr dirty="0"/>
          </a:p>
        </p:txBody>
      </p:sp>
    </p:spTree>
    <p:extLst>
      <p:ext uri="{BB962C8B-B14F-4D97-AF65-F5344CB8AC3E}">
        <p14:creationId xmlns:p14="http://schemas.microsoft.com/office/powerpoint/2010/main" val="3215043397"/>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52" name="Abgrenzungen…"/>
          <p:cNvSpPr txBox="1">
            <a:spLocks noGrp="1"/>
          </p:cNvSpPr>
          <p:nvPr>
            <p:ph type="body" idx="4294967295"/>
          </p:nvPr>
        </p:nvSpPr>
        <p:spPr>
          <a:xfrm>
            <a:off x="143667" y="1120775"/>
            <a:ext cx="8856666" cy="4965607"/>
          </a:xfrm>
          <a:prstGeom prst="rect">
            <a:avLst/>
          </a:prstGeom>
        </p:spPr>
        <p:txBody>
          <a:bodyPr/>
          <a:lstStyle/>
          <a:p>
            <a:pPr marL="0" indent="34573" defTabSz="457200">
              <a:spcBef>
                <a:spcPts val="1200"/>
              </a:spcBef>
              <a:buClrTx/>
              <a:buSzTx/>
              <a:buNone/>
              <a:defRPr sz="2066" i="1"/>
            </a:pPr>
            <a:r>
              <a:rPr lang="de-DE" dirty="0"/>
              <a:t>Notiert in Gruppen einen Spitzenschiedsrichter, Profi-Spieler oder Trainer, mit dessen Persönlichkeit ihr euch identifizieren könnt. </a:t>
            </a:r>
          </a:p>
          <a:p>
            <a:pPr marL="0" indent="34573" defTabSz="457200">
              <a:spcBef>
                <a:spcPts val="1200"/>
              </a:spcBef>
              <a:buClrTx/>
              <a:buSzTx/>
              <a:buNone/>
              <a:defRPr sz="2066" i="1"/>
            </a:pPr>
            <a:r>
              <a:rPr lang="de-DE" dirty="0"/>
              <a:t>Überlegt euch:</a:t>
            </a:r>
          </a:p>
          <a:p>
            <a:pPr defTabSz="457200">
              <a:spcBef>
                <a:spcPts val="1200"/>
              </a:spcBef>
              <a:buClrTx/>
              <a:buSzTx/>
              <a:defRPr sz="2066" i="1"/>
            </a:pPr>
            <a:r>
              <a:rPr lang="de-DE" dirty="0"/>
              <a:t>Welche Charaktereigenschaften bringt derjenige mit? (mindestens drei)</a:t>
            </a:r>
          </a:p>
          <a:p>
            <a:pPr defTabSz="457200">
              <a:spcBef>
                <a:spcPts val="1200"/>
              </a:spcBef>
              <a:buClrTx/>
              <a:buSzTx/>
              <a:defRPr sz="2066" i="1"/>
            </a:pPr>
            <a:r>
              <a:rPr lang="de-DE" dirty="0"/>
              <a:t>Warum sind diese Charaktereigenschaften für den Fußball nützlich?</a:t>
            </a:r>
          </a:p>
          <a:p>
            <a:pPr defTabSz="457200">
              <a:spcBef>
                <a:spcPts val="1200"/>
              </a:spcBef>
              <a:buClrTx/>
              <a:buSzTx/>
              <a:defRPr sz="2066" i="1"/>
            </a:pPr>
            <a:r>
              <a:rPr lang="de-DE" dirty="0"/>
              <a:t>Wo liegen Nachteile/Schwächen der jeweiligen Persönlichkeit?</a:t>
            </a:r>
          </a:p>
          <a:p>
            <a:pPr defTabSz="457200">
              <a:spcBef>
                <a:spcPts val="1200"/>
              </a:spcBef>
              <a:buClrTx/>
              <a:buSzTx/>
              <a:defRPr sz="2066" i="1"/>
            </a:pPr>
            <a:endParaRPr lang="de-DE" dirty="0"/>
          </a:p>
          <a:p>
            <a:pPr marL="0" indent="0" defTabSz="457200">
              <a:spcBef>
                <a:spcPts val="1200"/>
              </a:spcBef>
              <a:buClrTx/>
              <a:buSzTx/>
              <a:buNone/>
              <a:defRPr sz="2066" i="1"/>
            </a:pPr>
            <a:endParaRPr lang="de-DE" dirty="0"/>
          </a:p>
          <a:p>
            <a:pPr marL="0" indent="34573" defTabSz="457200">
              <a:spcBef>
                <a:spcPts val="1200"/>
              </a:spcBef>
              <a:buClrTx/>
              <a:buSzTx/>
              <a:buNone/>
              <a:defRPr sz="2066" i="1"/>
            </a:pPr>
            <a:endParaRPr lang="de-DE" dirty="0"/>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Arbeitsauftrag</a:t>
            </a:r>
            <a:endParaRPr dirty="0"/>
          </a:p>
        </p:txBody>
      </p:sp>
      <p:sp>
        <p:nvSpPr>
          <p:cNvPr id="2" name="Ellipse 1"/>
          <p:cNvSpPr/>
          <p:nvPr/>
        </p:nvSpPr>
        <p:spPr>
          <a:xfrm>
            <a:off x="1037344" y="4472107"/>
            <a:ext cx="2451207" cy="899032"/>
          </a:xfrm>
          <a:prstGeom prst="ellipse">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a:ln>
                  <a:noFill/>
                </a:ln>
                <a:solidFill>
                  <a:srgbClr val="000000"/>
                </a:solidFill>
                <a:effectLst/>
                <a:uFillTx/>
                <a:latin typeface="+mn-lt"/>
                <a:ea typeface="+mn-ea"/>
                <a:cs typeface="+mn-cs"/>
                <a:sym typeface="Helvetica"/>
              </a:rPr>
              <a:t>Lukas </a:t>
            </a:r>
            <a:r>
              <a:rPr kumimoji="0" lang="de-DE" sz="1800" b="0" i="0" u="none" strike="noStrike" cap="none" spc="0" normalizeH="0" baseline="0" dirty="0" err="1">
                <a:ln>
                  <a:noFill/>
                </a:ln>
                <a:solidFill>
                  <a:srgbClr val="000000"/>
                </a:solidFill>
                <a:effectLst/>
                <a:uFillTx/>
                <a:latin typeface="+mn-lt"/>
                <a:ea typeface="+mn-ea"/>
                <a:cs typeface="+mn-cs"/>
                <a:sym typeface="Helvetica"/>
              </a:rPr>
              <a:t>Podolski</a:t>
            </a:r>
            <a:endParaRPr kumimoji="0" lang="de-DE" sz="1800" b="0" i="0" u="none" strike="noStrike" cap="none" spc="0" normalizeH="0" baseline="0" dirty="0">
              <a:ln>
                <a:noFill/>
              </a:ln>
              <a:solidFill>
                <a:srgbClr val="000000"/>
              </a:solidFill>
              <a:effectLst/>
              <a:uFillTx/>
              <a:latin typeface="+mn-lt"/>
              <a:ea typeface="+mn-ea"/>
              <a:cs typeface="+mn-cs"/>
              <a:sym typeface="Helvetica"/>
            </a:endParaRPr>
          </a:p>
        </p:txBody>
      </p:sp>
      <p:sp>
        <p:nvSpPr>
          <p:cNvPr id="3" name="Rechteck 2"/>
          <p:cNvSpPr/>
          <p:nvPr/>
        </p:nvSpPr>
        <p:spPr>
          <a:xfrm rot="21324385">
            <a:off x="4344749" y="3856510"/>
            <a:ext cx="2005533" cy="776087"/>
          </a:xfrm>
          <a:prstGeom prst="rect">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de-DE" dirty="0"/>
              <a:t>offenherzig</a:t>
            </a:r>
            <a:endParaRPr kumimoji="0" lang="de-DE"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0" name="Rechteck 9"/>
          <p:cNvSpPr/>
          <p:nvPr/>
        </p:nvSpPr>
        <p:spPr>
          <a:xfrm rot="1977002">
            <a:off x="6427899" y="4727547"/>
            <a:ext cx="2005533" cy="776087"/>
          </a:xfrm>
          <a:prstGeom prst="rect">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a:ln>
                  <a:noFill/>
                </a:ln>
                <a:solidFill>
                  <a:srgbClr val="000000"/>
                </a:solidFill>
                <a:effectLst/>
                <a:uFillTx/>
                <a:latin typeface="+mn-lt"/>
                <a:ea typeface="+mn-ea"/>
                <a:cs typeface="+mn-cs"/>
                <a:sym typeface="Helvetica"/>
              </a:rPr>
              <a:t>spontan</a:t>
            </a:r>
          </a:p>
        </p:txBody>
      </p:sp>
      <p:sp>
        <p:nvSpPr>
          <p:cNvPr id="11" name="Rechteck 10"/>
          <p:cNvSpPr/>
          <p:nvPr/>
        </p:nvSpPr>
        <p:spPr>
          <a:xfrm rot="873269">
            <a:off x="4382228" y="5107571"/>
            <a:ext cx="2005533" cy="776087"/>
          </a:xfrm>
          <a:prstGeom prst="rect">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a:ln>
                  <a:noFill/>
                </a:ln>
                <a:solidFill>
                  <a:srgbClr val="000000"/>
                </a:solidFill>
                <a:effectLst/>
                <a:uFillTx/>
                <a:latin typeface="+mn-lt"/>
                <a:ea typeface="+mn-ea"/>
                <a:cs typeface="+mn-cs"/>
                <a:sym typeface="Helvetica"/>
              </a:rPr>
              <a:t>selbstironisch</a:t>
            </a:r>
          </a:p>
        </p:txBody>
      </p:sp>
    </p:spTree>
    <p:extLst>
      <p:ext uri="{BB962C8B-B14F-4D97-AF65-F5344CB8AC3E}">
        <p14:creationId xmlns:p14="http://schemas.microsoft.com/office/powerpoint/2010/main" val="2789402107"/>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52" name="Abgrenzungen…"/>
          <p:cNvSpPr txBox="1">
            <a:spLocks noGrp="1"/>
          </p:cNvSpPr>
          <p:nvPr>
            <p:ph type="body" idx="4294967295"/>
          </p:nvPr>
        </p:nvSpPr>
        <p:spPr>
          <a:xfrm>
            <a:off x="143667" y="1120775"/>
            <a:ext cx="8856666" cy="4965607"/>
          </a:xfrm>
          <a:prstGeom prst="rect">
            <a:avLst/>
          </a:prstGeom>
        </p:spPr>
        <p:txBody>
          <a:bodyPr>
            <a:normAutofit/>
          </a:bodyPr>
          <a:lstStyle/>
          <a:p>
            <a:pPr marL="0" indent="0" defTabSz="457200">
              <a:spcBef>
                <a:spcPts val="1200"/>
              </a:spcBef>
              <a:buClrTx/>
              <a:buSzTx/>
              <a:buNone/>
              <a:defRPr sz="2066" i="1"/>
            </a:pPr>
            <a:r>
              <a:rPr lang="de-DE" dirty="0"/>
              <a:t>Notiert in Gruppen einen Spitzenschiedsrichter, Profi-Spieler oder Trainer, mit dessen Persönlichkeit ihr euch identifizieren könnt. </a:t>
            </a:r>
          </a:p>
          <a:p>
            <a:pPr defTabSz="457200">
              <a:spcBef>
                <a:spcPts val="1200"/>
              </a:spcBef>
              <a:buClrTx/>
              <a:buSzTx/>
              <a:defRPr sz="2066" i="1"/>
            </a:pPr>
            <a:r>
              <a:rPr lang="de-DE" dirty="0"/>
              <a:t>Welche Charaktereigenschaften bringt derjenige mit? (mindestens drei)</a:t>
            </a:r>
          </a:p>
          <a:p>
            <a:pPr defTabSz="457200">
              <a:spcBef>
                <a:spcPts val="1200"/>
              </a:spcBef>
              <a:buClrTx/>
              <a:buSzTx/>
              <a:defRPr sz="2066" i="1"/>
            </a:pPr>
            <a:r>
              <a:rPr lang="de-DE" dirty="0"/>
              <a:t>Warum sind diese Charaktereigenschaften für den Fußball nützlich?</a:t>
            </a:r>
          </a:p>
          <a:p>
            <a:pPr defTabSz="457200">
              <a:spcBef>
                <a:spcPts val="1200"/>
              </a:spcBef>
              <a:buClrTx/>
              <a:buSzTx/>
              <a:defRPr sz="2066" i="1"/>
            </a:pPr>
            <a:r>
              <a:rPr lang="de-DE" dirty="0"/>
              <a:t>Wo liegen Nachteile/Schwächen der jeweiligen Persönlichkeit?</a:t>
            </a:r>
          </a:p>
          <a:p>
            <a:pPr defTabSz="457200">
              <a:spcBef>
                <a:spcPts val="1200"/>
              </a:spcBef>
              <a:buClrTx/>
              <a:buSzTx/>
              <a:defRPr sz="2066" i="1"/>
            </a:pPr>
            <a:endParaRPr lang="de-DE" dirty="0"/>
          </a:p>
          <a:p>
            <a:pPr defTabSz="457200">
              <a:spcBef>
                <a:spcPts val="1200"/>
              </a:spcBef>
              <a:buClrTx/>
              <a:buSzTx/>
              <a:defRPr sz="2066" i="1"/>
            </a:pPr>
            <a:endParaRPr lang="de-DE" dirty="0"/>
          </a:p>
          <a:p>
            <a:pPr marL="0" indent="0" defTabSz="457200">
              <a:spcBef>
                <a:spcPts val="1200"/>
              </a:spcBef>
              <a:buClrTx/>
              <a:buSzTx/>
              <a:buNone/>
              <a:defRPr sz="2066" i="1"/>
            </a:pPr>
            <a:endParaRPr lang="de-DE" dirty="0"/>
          </a:p>
          <a:p>
            <a:pPr defTabSz="457200">
              <a:spcBef>
                <a:spcPts val="1200"/>
              </a:spcBef>
              <a:buClrTx/>
              <a:buSzTx/>
              <a:defRPr sz="2066" i="1"/>
            </a:pPr>
            <a:endParaRPr lang="de-DE" dirty="0"/>
          </a:p>
          <a:p>
            <a:pPr defTabSz="457200">
              <a:spcBef>
                <a:spcPts val="1200"/>
              </a:spcBef>
              <a:buClrTx/>
              <a:buSzTx/>
              <a:defRPr sz="2066" i="1"/>
            </a:pPr>
            <a:r>
              <a:rPr lang="de-DE" dirty="0"/>
              <a:t>Bestimmt einen Sprecher, der eure Ergebnisse vorstellt!</a:t>
            </a:r>
          </a:p>
          <a:p>
            <a:pPr defTabSz="457200">
              <a:spcBef>
                <a:spcPts val="1200"/>
              </a:spcBef>
              <a:buClrTx/>
              <a:buSzTx/>
              <a:defRPr sz="2066" i="1"/>
            </a:pPr>
            <a:endParaRPr lang="de-DE" dirty="0"/>
          </a:p>
          <a:p>
            <a:pPr marL="0" indent="0" defTabSz="457200">
              <a:spcBef>
                <a:spcPts val="1200"/>
              </a:spcBef>
              <a:buClrTx/>
              <a:buSzTx/>
              <a:buNone/>
              <a:defRPr sz="2066" i="1"/>
            </a:pPr>
            <a:endParaRPr lang="de-DE" dirty="0"/>
          </a:p>
          <a:p>
            <a:pPr marL="0" indent="34573" defTabSz="457200">
              <a:spcBef>
                <a:spcPts val="1200"/>
              </a:spcBef>
              <a:buClrTx/>
              <a:buSzTx/>
              <a:buNone/>
              <a:defRPr sz="2066" i="1"/>
            </a:pPr>
            <a:endParaRPr lang="de-DE" dirty="0"/>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Arbeitsauftrag</a:t>
            </a:r>
            <a:endParaRPr dirty="0"/>
          </a:p>
        </p:txBody>
      </p:sp>
      <p:sp>
        <p:nvSpPr>
          <p:cNvPr id="2" name="Ellipse 1"/>
          <p:cNvSpPr/>
          <p:nvPr/>
        </p:nvSpPr>
        <p:spPr>
          <a:xfrm>
            <a:off x="304103" y="3796796"/>
            <a:ext cx="2451207" cy="899032"/>
          </a:xfrm>
          <a:prstGeom prst="ellipse">
            <a:avLst/>
          </a:prstGeom>
          <a:solidFill>
            <a:srgbClr val="FFFF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chorCtr="0">
            <a:noAutofit/>
          </a:bodyPr>
          <a:lstStyle/>
          <a:p>
            <a:pPr marL="0" marR="0" indent="0" algn="l" defTabSz="914400" rtl="0" fontAlgn="auto" latinLnBrk="0" hangingPunct="0">
              <a:lnSpc>
                <a:spcPct val="100000"/>
              </a:lnSpc>
              <a:spcBef>
                <a:spcPts val="0"/>
              </a:spcBef>
              <a:spcAft>
                <a:spcPts val="0"/>
              </a:spcAft>
              <a:buClrTx/>
              <a:buSzTx/>
              <a:buFontTx/>
              <a:buNone/>
              <a:tabLst/>
            </a:pPr>
            <a:r>
              <a:rPr lang="de-DE" dirty="0"/>
              <a:t>Name</a:t>
            </a:r>
            <a:endParaRPr kumimoji="0" lang="de-DE" sz="1800" b="0" i="0" u="none" strike="noStrike" cap="none" spc="0" normalizeH="0" baseline="0" dirty="0">
              <a:ln>
                <a:noFill/>
              </a:ln>
              <a:solidFill>
                <a:srgbClr val="000000"/>
              </a:solidFill>
              <a:effectLst/>
              <a:uFillTx/>
              <a:latin typeface="+mn-lt"/>
              <a:ea typeface="+mn-ea"/>
              <a:cs typeface="+mn-cs"/>
              <a:sym typeface="Helvetica"/>
            </a:endParaRPr>
          </a:p>
        </p:txBody>
      </p:sp>
      <p:sp>
        <p:nvSpPr>
          <p:cNvPr id="3" name="Rechteck 2"/>
          <p:cNvSpPr/>
          <p:nvPr/>
        </p:nvSpPr>
        <p:spPr>
          <a:xfrm rot="19415703">
            <a:off x="2890994" y="3808216"/>
            <a:ext cx="2005533" cy="776087"/>
          </a:xfrm>
          <a:prstGeom prst="rect">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de-DE" dirty="0"/>
              <a:t>Eigenschaft (1)</a:t>
            </a:r>
            <a:endParaRPr kumimoji="0" lang="de-DE"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0" name="Rechteck 9"/>
          <p:cNvSpPr/>
          <p:nvPr/>
        </p:nvSpPr>
        <p:spPr>
          <a:xfrm rot="207626">
            <a:off x="5244127" y="3408753"/>
            <a:ext cx="2005533" cy="776087"/>
          </a:xfrm>
          <a:prstGeom prst="rect">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a:ln>
                  <a:noFill/>
                </a:ln>
                <a:solidFill>
                  <a:srgbClr val="000000"/>
                </a:solidFill>
                <a:effectLst/>
                <a:uFillTx/>
                <a:latin typeface="+mn-lt"/>
                <a:ea typeface="+mn-ea"/>
                <a:cs typeface="+mn-cs"/>
                <a:sym typeface="Helvetica"/>
              </a:rPr>
              <a:t>Eigenschaft (2)</a:t>
            </a:r>
          </a:p>
        </p:txBody>
      </p:sp>
      <p:sp>
        <p:nvSpPr>
          <p:cNvPr id="11" name="Rechteck 10"/>
          <p:cNvSpPr/>
          <p:nvPr/>
        </p:nvSpPr>
        <p:spPr>
          <a:xfrm rot="873269">
            <a:off x="6312231" y="4535336"/>
            <a:ext cx="2005533" cy="776087"/>
          </a:xfrm>
          <a:prstGeom prst="rect">
            <a:avLst/>
          </a:prstGeom>
          <a:solidFill>
            <a:schemeClr val="accent1"/>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de-DE" sz="1800" b="0" i="0" u="none" strike="noStrike" cap="none" spc="0" normalizeH="0" baseline="0" dirty="0">
                <a:ln>
                  <a:noFill/>
                </a:ln>
                <a:solidFill>
                  <a:srgbClr val="000000"/>
                </a:solidFill>
                <a:effectLst/>
                <a:uFillTx/>
                <a:latin typeface="+mn-lt"/>
                <a:ea typeface="+mn-ea"/>
                <a:cs typeface="+mn-cs"/>
                <a:sym typeface="Helvetica"/>
              </a:rPr>
              <a:t>Eigenschaft (3)</a:t>
            </a:r>
          </a:p>
        </p:txBody>
      </p:sp>
    </p:spTree>
    <p:extLst>
      <p:ext uri="{BB962C8B-B14F-4D97-AF65-F5344CB8AC3E}">
        <p14:creationId xmlns:p14="http://schemas.microsoft.com/office/powerpoint/2010/main" val="111184473"/>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52" name="Abgrenzungen…"/>
          <p:cNvSpPr txBox="1">
            <a:spLocks noGrp="1"/>
          </p:cNvSpPr>
          <p:nvPr>
            <p:ph type="body" idx="4294967295"/>
          </p:nvPr>
        </p:nvSpPr>
        <p:spPr>
          <a:xfrm>
            <a:off x="143667" y="1120775"/>
            <a:ext cx="8856666" cy="4965607"/>
          </a:xfrm>
          <a:prstGeom prst="rect">
            <a:avLst/>
          </a:prstGeom>
        </p:spPr>
        <p:txBody>
          <a:bodyPr/>
          <a:lstStyle/>
          <a:p>
            <a:pPr marL="0" indent="34573" defTabSz="457200">
              <a:spcBef>
                <a:spcPts val="1200"/>
              </a:spcBef>
              <a:buClrTx/>
              <a:buSzTx/>
              <a:buNone/>
              <a:defRPr sz="2066" i="1"/>
            </a:pPr>
            <a:r>
              <a:rPr lang="de-DE" sz="4000" dirty="0"/>
              <a:t>… noch 3 Minuten…</a:t>
            </a:r>
          </a:p>
          <a:p>
            <a:pPr marL="0" indent="34573" defTabSz="457200">
              <a:spcBef>
                <a:spcPts val="1200"/>
              </a:spcBef>
              <a:buClrTx/>
              <a:buSzTx/>
              <a:buNone/>
              <a:defRPr sz="2066" i="1"/>
            </a:pPr>
            <a:endParaRPr lang="de-DE" dirty="0"/>
          </a:p>
          <a:p>
            <a:pPr marL="0" indent="34573" defTabSz="457200">
              <a:spcBef>
                <a:spcPts val="1200"/>
              </a:spcBef>
              <a:buClrTx/>
              <a:buSzTx/>
              <a:buNone/>
              <a:defRPr sz="2066" i="1"/>
            </a:pPr>
            <a:endParaRPr lang="de-DE" dirty="0"/>
          </a:p>
          <a:p>
            <a:pPr marL="0" indent="34573" defTabSz="457200">
              <a:spcBef>
                <a:spcPts val="1200"/>
              </a:spcBef>
              <a:buClrTx/>
              <a:buSzTx/>
              <a:buNone/>
              <a:defRPr sz="2066" i="1"/>
            </a:pPr>
            <a:r>
              <a:rPr lang="de-DE" dirty="0"/>
              <a:t>Bestimmt spätestens jetzt einen Sprecher und überlegt euch, was er/sie als Gruppenergebnis vorstellt!</a:t>
            </a:r>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Arbeitsauftrag</a:t>
            </a:r>
            <a:endParaRPr dirty="0"/>
          </a:p>
        </p:txBody>
      </p:sp>
    </p:spTree>
    <p:extLst>
      <p:ext uri="{BB962C8B-B14F-4D97-AF65-F5344CB8AC3E}">
        <p14:creationId xmlns:p14="http://schemas.microsoft.com/office/powerpoint/2010/main" val="971425081"/>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15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52">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Arbeitsauftrag – Ergebnisse </a:t>
            </a:r>
            <a:endParaRPr dirty="0"/>
          </a:p>
        </p:txBody>
      </p:sp>
      <p:pic>
        <p:nvPicPr>
          <p:cNvPr id="3" name="Grafik 2" descr="Ein Bild, das Text enthält.&#10;&#10;Mit hoher Zuverlässigkeit generierte Beschreibung">
            <a:extLst>
              <a:ext uri="{FF2B5EF4-FFF2-40B4-BE49-F238E27FC236}">
                <a16:creationId xmlns:a16="http://schemas.microsoft.com/office/drawing/2014/main" id="{4675FEE4-BC62-4B97-BC99-C0C03AE42D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652" t="3096" r="15744" b="19363"/>
          <a:stretch/>
        </p:blipFill>
        <p:spPr>
          <a:xfrm rot="5400000">
            <a:off x="-252447" y="1667998"/>
            <a:ext cx="5184844" cy="3988342"/>
          </a:xfrm>
          <a:prstGeom prst="rect">
            <a:avLst/>
          </a:prstGeom>
        </p:spPr>
      </p:pic>
      <p:pic>
        <p:nvPicPr>
          <p:cNvPr id="5" name="Grafik 4" descr="Ein Bild, das Text enthält.&#10;&#10;Mit hoher Zuverlässigkeit generierte Beschreibung">
            <a:extLst>
              <a:ext uri="{FF2B5EF4-FFF2-40B4-BE49-F238E27FC236}">
                <a16:creationId xmlns:a16="http://schemas.microsoft.com/office/drawing/2014/main" id="{4A649CDD-2BBE-4199-B3DA-2E7DABFC2E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99" t="13121" r="18014" b="22459"/>
          <a:stretch/>
        </p:blipFill>
        <p:spPr>
          <a:xfrm rot="5400000">
            <a:off x="4173786" y="1779248"/>
            <a:ext cx="5212788" cy="3793787"/>
          </a:xfrm>
          <a:prstGeom prst="rect">
            <a:avLst/>
          </a:prstGeom>
        </p:spPr>
      </p:pic>
    </p:spTree>
    <p:extLst>
      <p:ext uri="{BB962C8B-B14F-4D97-AF65-F5344CB8AC3E}">
        <p14:creationId xmlns:p14="http://schemas.microsoft.com/office/powerpoint/2010/main" val="3946736004"/>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Foliennummer"/>
          <p:cNvSpPr txBox="1">
            <a:spLocks noGrp="1"/>
          </p:cNvSpPr>
          <p:nvPr>
            <p:ph type="sldNum" sz="quarter" idx="4294967295"/>
          </p:nvPr>
        </p:nvSpPr>
        <p:spPr>
          <a:xfrm>
            <a:off x="8808433" y="6522672"/>
            <a:ext cx="273653" cy="26425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153" name="11/14/17"/>
          <p:cNvSpPr txBox="1"/>
          <p:nvPr/>
        </p:nvSpPr>
        <p:spPr>
          <a:xfrm>
            <a:off x="107950" y="6516298"/>
            <a:ext cx="4464050"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1200">
                <a:solidFill>
                  <a:srgbClr val="FFFFFF"/>
                </a:solidFill>
                <a:latin typeface="Arial"/>
                <a:ea typeface="Arial"/>
                <a:cs typeface="Arial"/>
                <a:sym typeface="Arial"/>
              </a:defRPr>
            </a:lvl1pPr>
          </a:lstStyle>
          <a:p>
            <a:r>
              <a:rPr lang="de-DE" dirty="0"/>
              <a:t>15.10.2018</a:t>
            </a:r>
            <a:endParaRPr dirty="0"/>
          </a:p>
        </p:txBody>
      </p:sp>
      <p:sp>
        <p:nvSpPr>
          <p:cNvPr id="154" name="Regel 1 - Spielfeld"/>
          <p:cNvSpPr txBox="1">
            <a:spLocks noGrp="1"/>
          </p:cNvSpPr>
          <p:nvPr>
            <p:ph type="title" idx="4294967295"/>
          </p:nvPr>
        </p:nvSpPr>
        <p:spPr>
          <a:xfrm>
            <a:off x="207961" y="15873"/>
            <a:ext cx="7993065" cy="792167"/>
          </a:xfrm>
          <a:prstGeom prst="rect">
            <a:avLst/>
          </a:prstGeom>
        </p:spPr>
        <p:txBody>
          <a:bodyPr/>
          <a:lstStyle>
            <a:lvl1pPr>
              <a:defRPr sz="3600"/>
            </a:lvl1pPr>
          </a:lstStyle>
          <a:p>
            <a:r>
              <a:rPr lang="de-DE" dirty="0"/>
              <a:t>Arbeitsauftrag – Ergebnisse </a:t>
            </a:r>
            <a:endParaRPr dirty="0"/>
          </a:p>
        </p:txBody>
      </p:sp>
      <p:pic>
        <p:nvPicPr>
          <p:cNvPr id="4" name="Grafik 3">
            <a:extLst>
              <a:ext uri="{FF2B5EF4-FFF2-40B4-BE49-F238E27FC236}">
                <a16:creationId xmlns:a16="http://schemas.microsoft.com/office/drawing/2014/main" id="{6B057966-18B3-4503-AEB8-035AE1AA0A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91" t="4421" r="16454" b="15201"/>
          <a:stretch/>
        </p:blipFill>
        <p:spPr>
          <a:xfrm rot="5400000">
            <a:off x="-97248" y="1444828"/>
            <a:ext cx="5029202" cy="4309293"/>
          </a:xfrm>
          <a:prstGeom prst="rect">
            <a:avLst/>
          </a:prstGeom>
        </p:spPr>
      </p:pic>
      <p:pic>
        <p:nvPicPr>
          <p:cNvPr id="7" name="Grafik 6">
            <a:extLst>
              <a:ext uri="{FF2B5EF4-FFF2-40B4-BE49-F238E27FC236}">
                <a16:creationId xmlns:a16="http://schemas.microsoft.com/office/drawing/2014/main" id="{3A05D683-E28F-495F-8BAD-A83C893067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191" t="7448" r="18865" b="14823"/>
          <a:stretch/>
        </p:blipFill>
        <p:spPr>
          <a:xfrm rot="5400000">
            <a:off x="4409863" y="1475660"/>
            <a:ext cx="5029202" cy="4315241"/>
          </a:xfrm>
          <a:prstGeom prst="rect">
            <a:avLst/>
          </a:prstGeom>
        </p:spPr>
      </p:pic>
    </p:spTree>
    <p:extLst>
      <p:ext uri="{BB962C8B-B14F-4D97-AF65-F5344CB8AC3E}">
        <p14:creationId xmlns:p14="http://schemas.microsoft.com/office/powerpoint/2010/main" val="3441701806"/>
      </p:ext>
    </p:extLst>
  </p:cSld>
  <p:clrMapOvr>
    <a:masterClrMapping/>
  </p:clrMapOvr>
  <mc:AlternateContent xmlns:mc="http://schemas.openxmlformats.org/markup-compatibility/2006" xmlns:p14="http://schemas.microsoft.com/office/powerpoint/2010/main">
    <mc:Choice Requires="p14">
      <p:transition>
        <p:dissolve/>
      </p:transition>
    </mc:Choice>
    <mc:Fallback xmlns:a14="http://schemas.microsoft.com/office/drawing/2010/main" xmlns:m="http://schemas.openxmlformats.org/officeDocument/2006/math" xmlns="">
      <p:transition spd="fast">
        <p:fade/>
      </p:transition>
    </mc:Fallback>
  </mc:AlternateContent>
</p:sld>
</file>

<file path=ppt/theme/theme1.xml><?xml version="1.0" encoding="utf-8"?>
<a:theme xmlns:a="http://schemas.openxmlformats.org/drawingml/2006/main" name="DFB  SR Kommission L.W. 2010 / 2011">
  <a:themeElements>
    <a:clrScheme name="DFB  SR Kommission L.W. 2010 / 2011">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DFB  SR Kommission L.W. 2010 / 2011">
      <a:majorFont>
        <a:latin typeface="Calibri"/>
        <a:ea typeface="Calibri"/>
        <a:cs typeface="Calibri"/>
      </a:majorFont>
      <a:minorFont>
        <a:latin typeface="Helvetica"/>
        <a:ea typeface="Helvetica"/>
        <a:cs typeface="Helvetica"/>
      </a:minorFont>
    </a:fontScheme>
    <a:fmtScheme name="DFB  SR Kommission L.W. 2010 / 20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FB  SR Kommission L.W. 2010 / 2011">
  <a:themeElements>
    <a:clrScheme name="DFB  SR Kommission L.W. 2010 / 2011">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DFB  SR Kommission L.W. 2010 / 2011">
      <a:majorFont>
        <a:latin typeface="Calibri"/>
        <a:ea typeface="Calibri"/>
        <a:cs typeface="Calibri"/>
      </a:majorFont>
      <a:minorFont>
        <a:latin typeface="Helvetica"/>
        <a:ea typeface="Helvetica"/>
        <a:cs typeface="Helvetica"/>
      </a:minorFont>
    </a:fontScheme>
    <a:fmtScheme name="DFB  SR Kommission L.W. 2010 / 201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695</Words>
  <Application>Microsoft Office PowerPoint</Application>
  <PresentationFormat>Bildschirmpräsentation (4:3)</PresentationFormat>
  <Paragraphs>157</Paragraphs>
  <Slides>17</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Helvetica</vt:lpstr>
      <vt:lpstr>Times New Roman</vt:lpstr>
      <vt:lpstr>Wingdings</vt:lpstr>
      <vt:lpstr>DFB  SR Kommission L.W. 2010 / 2011</vt:lpstr>
      <vt:lpstr>PowerPoint-Präsentation</vt:lpstr>
      <vt:lpstr>Einführung</vt:lpstr>
      <vt:lpstr>Einführung</vt:lpstr>
      <vt:lpstr>Einführung</vt:lpstr>
      <vt:lpstr>Arbeitsauftrag</vt:lpstr>
      <vt:lpstr>Arbeitsauftrag</vt:lpstr>
      <vt:lpstr>Arbeitsauftrag</vt:lpstr>
      <vt:lpstr>Arbeitsauftrag – Ergebnisse </vt:lpstr>
      <vt:lpstr>Arbeitsauftrag – Ergebnisse </vt:lpstr>
      <vt:lpstr>Arbeitsauftrag – Ergebnisse </vt:lpstr>
      <vt:lpstr>Arbeitsauftrag</vt:lpstr>
      <vt:lpstr>Videoanalyse</vt:lpstr>
      <vt:lpstr>Arbeitsauftrag</vt:lpstr>
      <vt:lpstr>Arbeitsauftrag</vt:lpstr>
      <vt:lpstr>Abschluss</vt:lpstr>
      <vt:lpstr>Abschluss</vt:lpstr>
      <vt:lpstr>Vielen Dank!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fahnenmueller</dc:creator>
  <cp:lastModifiedBy>Olaf Lahse</cp:lastModifiedBy>
  <cp:revision>12</cp:revision>
  <dcterms:modified xsi:type="dcterms:W3CDTF">2018-10-16T05:50:53Z</dcterms:modified>
</cp:coreProperties>
</file>