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9" d="100"/>
          <a:sy n="79" d="100"/>
        </p:scale>
        <p:origin x="149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xfrm>
            <a:off x="1143000" y="685800"/>
            <a:ext cx="4572000" cy="3429000"/>
          </a:xfrm>
          <a:prstGeom prst="rect">
            <a:avLst/>
          </a:prstGeom>
        </p:spPr>
        <p:txBody>
          <a:bodyPr/>
          <a:lstStyle/>
          <a:p>
            <a:endParaRPr/>
          </a:p>
        </p:txBody>
      </p:sp>
      <p:sp>
        <p:nvSpPr>
          <p:cNvPr id="87" name="Shape 8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prstGeom prst="rect">
            <a:avLst/>
          </a:prstGeom>
        </p:spPr>
        <p:txBody>
          <a:bodyPr/>
          <a:lstStyle/>
          <a:p>
            <a:endParaRPr/>
          </a:p>
        </p:txBody>
      </p:sp>
      <p:sp>
        <p:nvSpPr>
          <p:cNvPr id="99" name="Shape 99"/>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prstGeom prst="rect">
            <a:avLst/>
          </a:prstGeom>
        </p:spPr>
        <p:txBody>
          <a:bodyPr/>
          <a:lstStyle/>
          <a:p>
            <a:endParaRPr/>
          </a:p>
        </p:txBody>
      </p:sp>
      <p:sp>
        <p:nvSpPr>
          <p:cNvPr id="106" name="Shape 106"/>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noRot="1" noChangeAspect="1"/>
          </p:cNvSpPr>
          <p:nvPr>
            <p:ph type="sldImg"/>
          </p:nvPr>
        </p:nvSpPr>
        <p:spPr>
          <a:prstGeom prst="rect">
            <a:avLst/>
          </a:prstGeom>
        </p:spPr>
        <p:txBody>
          <a:bodyPr/>
          <a:lstStyle/>
          <a:p>
            <a:endParaRPr/>
          </a:p>
        </p:txBody>
      </p:sp>
      <p:sp>
        <p:nvSpPr>
          <p:cNvPr id="297" name="Shape 297"/>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1" name="image.png" descr="image.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2" name="DFB  SR Kommission  2010 / 2011"/>
          <p:cNvSpPr txBox="1"/>
          <p:nvPr/>
        </p:nvSpPr>
        <p:spPr>
          <a:xfrm>
            <a:off x="2888027" y="248115"/>
            <a:ext cx="3367938" cy="3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600" b="1">
                <a:latin typeface="Arial"/>
                <a:ea typeface="Arial"/>
                <a:cs typeface="Arial"/>
                <a:sym typeface="Arial"/>
              </a:defRPr>
            </a:lvl1pPr>
          </a:lstStyle>
          <a:p>
            <a:r>
              <a:t>DFB  SR Kommission  2010 / 2011</a:t>
            </a:r>
          </a:p>
        </p:txBody>
      </p:sp>
      <p:sp>
        <p:nvSpPr>
          <p:cNvPr id="23" name="Foliennummer"/>
          <p:cNvSpPr txBox="1">
            <a:spLocks noGrp="1"/>
          </p:cNvSpPr>
          <p:nvPr>
            <p:ph type="sldNum" sz="quarter" idx="2"/>
          </p:nvPr>
        </p:nvSpPr>
        <p:spPr>
          <a:xfrm>
            <a:off x="6279548" y="6224225"/>
            <a:ext cx="273652" cy="264251"/>
          </a:xfrm>
          <a:prstGeom prst="rect">
            <a:avLst/>
          </a:prstGeom>
        </p:spPr>
        <p:txBody>
          <a:bodyPr/>
          <a:lstStyle>
            <a:lvl1pPr>
              <a:defRPr>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0" name="Rechteck"/>
          <p:cNvSpPr/>
          <p:nvPr/>
        </p:nvSpPr>
        <p:spPr>
          <a:xfrm>
            <a:off x="-2" y="0"/>
            <a:ext cx="9144004" cy="981075"/>
          </a:xfrm>
          <a:prstGeom prst="rect">
            <a:avLst/>
          </a:prstGeom>
          <a:gradFill>
            <a:gsLst>
              <a:gs pos="0">
                <a:srgbClr val="FFFFFF"/>
              </a:gs>
              <a:gs pos="39999">
                <a:srgbClr val="FFFFFF"/>
              </a:gs>
              <a:gs pos="100000">
                <a:srgbClr val="BFBFBF"/>
              </a:gs>
            </a:gsLst>
            <a:lin ang="16200000"/>
          </a:gra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31" name="I:\NFV-Sparkassen-Supercup\PPT-Vorlage\Bildmaterial\HG-NFV.png" descr="I:\NFV-Sparkassen-Supercup\PPT-Vorlage\Bildmaterial\HG-NFV.png"/>
          <p:cNvPicPr>
            <a:picLocks noChangeAspect="1"/>
          </p:cNvPicPr>
          <p:nvPr/>
        </p:nvPicPr>
        <p:blipFill>
          <a:blip r:embed="rId2">
            <a:extLst/>
          </a:blip>
          <a:stretch>
            <a:fillRect/>
          </a:stretch>
        </p:blipFill>
        <p:spPr>
          <a:xfrm>
            <a:off x="0" y="884237"/>
            <a:ext cx="9144000" cy="5973763"/>
          </a:xfrm>
          <a:prstGeom prst="rect">
            <a:avLst/>
          </a:prstGeom>
          <a:ln w="12700">
            <a:miter lim="400000"/>
          </a:ln>
        </p:spPr>
      </p:pic>
      <p:sp>
        <p:nvSpPr>
          <p:cNvPr id="32" name="Form"/>
          <p:cNvSpPr/>
          <p:nvPr/>
        </p:nvSpPr>
        <p:spPr>
          <a:xfrm rot="10800000">
            <a:off x="107948" y="3429000"/>
            <a:ext cx="9036052" cy="28082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4" y="0"/>
                </a:lnTo>
                <a:cubicBezTo>
                  <a:pt x="21409" y="0"/>
                  <a:pt x="21600" y="613"/>
                  <a:pt x="21600" y="1370"/>
                </a:cubicBezTo>
                <a:lnTo>
                  <a:pt x="21600" y="21600"/>
                </a:lnTo>
                <a:lnTo>
                  <a:pt x="0" y="21600"/>
                </a:lnTo>
                <a:lnTo>
                  <a:pt x="0" y="0"/>
                </a:lnTo>
                <a:close/>
              </a:path>
            </a:pathLst>
          </a:custGeom>
          <a:solidFill>
            <a:srgbClr val="FFFFFF"/>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33" name="I:\NFV-Sparkassen-Supercup\PPT-Vorlage\Bildmaterial\nfv_logo_ppt.png" descr="I:\NFV-Sparkassen-Supercup\PPT-Vorlage\Bildmaterial\nfv_logo_ppt.png"/>
          <p:cNvPicPr>
            <a:picLocks noChangeAspect="1"/>
          </p:cNvPicPr>
          <p:nvPr/>
        </p:nvPicPr>
        <p:blipFill>
          <a:blip r:embed="rId3">
            <a:extLst/>
          </a:blip>
          <a:stretch>
            <a:fillRect/>
          </a:stretch>
        </p:blipFill>
        <p:spPr>
          <a:xfrm>
            <a:off x="8243885" y="115887"/>
            <a:ext cx="806453" cy="725488"/>
          </a:xfrm>
          <a:prstGeom prst="rect">
            <a:avLst/>
          </a:prstGeom>
          <a:ln w="12700">
            <a:miter lim="400000"/>
          </a:ln>
        </p:spPr>
      </p:pic>
      <p:sp>
        <p:nvSpPr>
          <p:cNvPr id="34" name="Linie"/>
          <p:cNvSpPr/>
          <p:nvPr/>
        </p:nvSpPr>
        <p:spPr>
          <a:xfrm>
            <a:off x="-2" y="981075"/>
            <a:ext cx="9144004" cy="0"/>
          </a:xfrm>
          <a:prstGeom prst="line">
            <a:avLst/>
          </a:prstGeom>
          <a:ln>
            <a:solidFill>
              <a:srgbClr val="FFFFFF"/>
            </a:solidFill>
          </a:ln>
        </p:spPr>
        <p:txBody>
          <a:bodyPr lIns="45718" tIns="45718" rIns="45718" bIns="45718"/>
          <a:lstStyle/>
          <a:p>
            <a:endParaRPr/>
          </a:p>
        </p:txBody>
      </p:sp>
      <p:sp>
        <p:nvSpPr>
          <p:cNvPr id="35" name="Form"/>
          <p:cNvSpPr/>
          <p:nvPr/>
        </p:nvSpPr>
        <p:spPr>
          <a:xfrm rot="10800000" flipV="1">
            <a:off x="107948" y="1052512"/>
            <a:ext cx="9036052" cy="2376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240" y="0"/>
                </a:lnTo>
                <a:cubicBezTo>
                  <a:pt x="21439" y="0"/>
                  <a:pt x="21600" y="613"/>
                  <a:pt x="21600" y="1370"/>
                </a:cubicBezTo>
                <a:lnTo>
                  <a:pt x="21600" y="21600"/>
                </a:lnTo>
                <a:lnTo>
                  <a:pt x="0" y="21600"/>
                </a:lnTo>
                <a:lnTo>
                  <a:pt x="0" y="0"/>
                </a:lnTo>
                <a:close/>
              </a:path>
            </a:pathLst>
          </a:custGeom>
          <a:solidFill>
            <a:srgbClr val="FFFFFF"/>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3" name="Titeltext"/>
          <p:cNvSpPr txBox="1">
            <a:spLocks noGrp="1"/>
          </p:cNvSpPr>
          <p:nvPr>
            <p:ph type="title"/>
          </p:nvPr>
        </p:nvSpPr>
        <p:spPr>
          <a:prstGeom prst="rect">
            <a:avLst/>
          </a:prstGeom>
        </p:spPr>
        <p:txBody>
          <a:bodyPr/>
          <a:lstStyle/>
          <a:p>
            <a:r>
              <a:t>Titeltext</a:t>
            </a:r>
          </a:p>
        </p:txBody>
      </p:sp>
      <p:sp>
        <p:nvSpPr>
          <p:cNvPr id="44"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2" name="Rechteck"/>
          <p:cNvSpPr/>
          <p:nvPr/>
        </p:nvSpPr>
        <p:spPr>
          <a:xfrm>
            <a:off x="-2" y="0"/>
            <a:ext cx="9144004" cy="981075"/>
          </a:xfrm>
          <a:prstGeom prst="rect">
            <a:avLst/>
          </a:prstGeom>
          <a:gradFill>
            <a:gsLst>
              <a:gs pos="0">
                <a:srgbClr val="FFFFFF"/>
              </a:gs>
              <a:gs pos="39999">
                <a:srgbClr val="FFFFFF"/>
              </a:gs>
              <a:gs pos="100000">
                <a:srgbClr val="BFBFBF"/>
              </a:gs>
            </a:gsLst>
            <a:lin ang="16200000"/>
          </a:gra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53" name="I:\NFV-Sparkassen-Supercup\PPT-Vorlage\Bildmaterial\HG-NFV.png" descr="I:\NFV-Sparkassen-Supercup\PPT-Vorlage\Bildmaterial\HG-NFV.png"/>
          <p:cNvPicPr>
            <a:picLocks noChangeAspect="1"/>
          </p:cNvPicPr>
          <p:nvPr/>
        </p:nvPicPr>
        <p:blipFill>
          <a:blip r:embed="rId2">
            <a:extLst/>
          </a:blip>
          <a:stretch>
            <a:fillRect/>
          </a:stretch>
        </p:blipFill>
        <p:spPr>
          <a:xfrm>
            <a:off x="0" y="884237"/>
            <a:ext cx="9144000" cy="5973763"/>
          </a:xfrm>
          <a:prstGeom prst="rect">
            <a:avLst/>
          </a:prstGeom>
          <a:ln w="12700">
            <a:miter lim="400000"/>
          </a:ln>
        </p:spPr>
      </p:pic>
      <p:sp>
        <p:nvSpPr>
          <p:cNvPr id="54" name="Form"/>
          <p:cNvSpPr/>
          <p:nvPr/>
        </p:nvSpPr>
        <p:spPr>
          <a:xfrm rot="10800000">
            <a:off x="107948" y="3429000"/>
            <a:ext cx="9036052" cy="28082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4" y="0"/>
                </a:lnTo>
                <a:cubicBezTo>
                  <a:pt x="21409" y="0"/>
                  <a:pt x="21600" y="613"/>
                  <a:pt x="21600" y="1370"/>
                </a:cubicBezTo>
                <a:lnTo>
                  <a:pt x="21600" y="21600"/>
                </a:lnTo>
                <a:lnTo>
                  <a:pt x="0" y="21600"/>
                </a:lnTo>
                <a:lnTo>
                  <a:pt x="0" y="0"/>
                </a:lnTo>
                <a:close/>
              </a:path>
            </a:pathLst>
          </a:custGeom>
          <a:solidFill>
            <a:srgbClr val="FFFFFF"/>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55" name="I:\NFV-Sparkassen-Supercup\PPT-Vorlage\Bildmaterial\nfv_logo_ppt.png" descr="I:\NFV-Sparkassen-Supercup\PPT-Vorlage\Bildmaterial\nfv_logo_ppt.png"/>
          <p:cNvPicPr>
            <a:picLocks noChangeAspect="1"/>
          </p:cNvPicPr>
          <p:nvPr/>
        </p:nvPicPr>
        <p:blipFill>
          <a:blip r:embed="rId3">
            <a:extLst/>
          </a:blip>
          <a:stretch>
            <a:fillRect/>
          </a:stretch>
        </p:blipFill>
        <p:spPr>
          <a:xfrm>
            <a:off x="8243885" y="115887"/>
            <a:ext cx="806453" cy="725488"/>
          </a:xfrm>
          <a:prstGeom prst="rect">
            <a:avLst/>
          </a:prstGeom>
          <a:ln w="12700">
            <a:miter lim="400000"/>
          </a:ln>
        </p:spPr>
      </p:pic>
      <p:sp>
        <p:nvSpPr>
          <p:cNvPr id="56" name="Linie"/>
          <p:cNvSpPr/>
          <p:nvPr/>
        </p:nvSpPr>
        <p:spPr>
          <a:xfrm>
            <a:off x="-2" y="981075"/>
            <a:ext cx="9144004" cy="0"/>
          </a:xfrm>
          <a:prstGeom prst="line">
            <a:avLst/>
          </a:prstGeom>
          <a:ln>
            <a:solidFill>
              <a:srgbClr val="FFFFFF"/>
            </a:solidFill>
          </a:ln>
        </p:spPr>
        <p:txBody>
          <a:bodyPr lIns="45718" tIns="45718" rIns="45718" bIns="45718"/>
          <a:lstStyle/>
          <a:p>
            <a:endParaRPr/>
          </a:p>
        </p:txBody>
      </p:sp>
      <p:sp>
        <p:nvSpPr>
          <p:cNvPr id="57" name="Form"/>
          <p:cNvSpPr/>
          <p:nvPr/>
        </p:nvSpPr>
        <p:spPr>
          <a:xfrm rot="10800000" flipV="1">
            <a:off x="107948" y="1052512"/>
            <a:ext cx="9036052" cy="2376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240" y="0"/>
                </a:lnTo>
                <a:cubicBezTo>
                  <a:pt x="21439" y="0"/>
                  <a:pt x="21600" y="613"/>
                  <a:pt x="21600" y="1370"/>
                </a:cubicBezTo>
                <a:lnTo>
                  <a:pt x="21600" y="21600"/>
                </a:lnTo>
                <a:lnTo>
                  <a:pt x="0" y="21600"/>
                </a:lnTo>
                <a:lnTo>
                  <a:pt x="0" y="0"/>
                </a:lnTo>
                <a:close/>
              </a:path>
            </a:pathLst>
          </a:custGeom>
          <a:solidFill>
            <a:srgbClr val="FFFFFF"/>
          </a:solidFill>
          <a:ln w="12700">
            <a:miter lim="400000"/>
          </a:ln>
        </p:spPr>
        <p:txBody>
          <a:bodyPr lIns="45718" tIns="45718" rIns="45718" bIns="45718" anchor="ctr"/>
          <a:lstStyle/>
          <a:p>
            <a:pPr>
              <a:defRPr>
                <a:latin typeface="Arial"/>
                <a:ea typeface="Arial"/>
                <a:cs typeface="Arial"/>
                <a:sym typeface="Arial"/>
              </a:defRPr>
            </a:pPr>
            <a:endParaRPr/>
          </a:p>
        </p:txBody>
      </p:sp>
      <p:sp>
        <p:nvSpPr>
          <p:cNvPr id="58" name="Rechteck"/>
          <p:cNvSpPr/>
          <p:nvPr/>
        </p:nvSpPr>
        <p:spPr>
          <a:xfrm>
            <a:off x="-2" y="0"/>
            <a:ext cx="9144004" cy="981075"/>
          </a:xfrm>
          <a:prstGeom prst="rect">
            <a:avLst/>
          </a:prstGeom>
          <a:gradFill>
            <a:gsLst>
              <a:gs pos="0">
                <a:srgbClr val="FFFFFF"/>
              </a:gs>
              <a:gs pos="39999">
                <a:srgbClr val="FFFFFF"/>
              </a:gs>
              <a:gs pos="100000">
                <a:srgbClr val="BFBFBF"/>
              </a:gs>
            </a:gsLst>
            <a:lin ang="16200000"/>
          </a:gra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59" name="I:\NFV-Sparkassen-Supercup\PPT-Vorlage\Bildmaterial\nfv_logo_ppt.png" descr="I:\NFV-Sparkassen-Supercup\PPT-Vorlage\Bildmaterial\nfv_logo_ppt.png"/>
          <p:cNvPicPr>
            <a:picLocks noChangeAspect="1"/>
          </p:cNvPicPr>
          <p:nvPr/>
        </p:nvPicPr>
        <p:blipFill>
          <a:blip r:embed="rId4">
            <a:extLst/>
          </a:blip>
          <a:stretch>
            <a:fillRect/>
          </a:stretch>
        </p:blipFill>
        <p:spPr>
          <a:xfrm>
            <a:off x="250825" y="1244600"/>
            <a:ext cx="2376490" cy="2133600"/>
          </a:xfrm>
          <a:prstGeom prst="rect">
            <a:avLst/>
          </a:prstGeom>
          <a:ln w="12700">
            <a:miter lim="400000"/>
          </a:ln>
        </p:spPr>
      </p:pic>
      <p:pic>
        <p:nvPicPr>
          <p:cNvPr id="60" name="I:\NFV-Sparkassen-Supercup\PPT-Vorlage\Bildmaterial\HG-NFV.png" descr="I:\NFV-Sparkassen-Supercup\PPT-Vorlage\Bildmaterial\HG-NFV.png"/>
          <p:cNvPicPr>
            <a:picLocks noChangeAspect="1"/>
          </p:cNvPicPr>
          <p:nvPr/>
        </p:nvPicPr>
        <p:blipFill>
          <a:blip r:embed="rId2">
            <a:extLst/>
          </a:blip>
          <a:srcRect b="97877"/>
          <a:stretch>
            <a:fillRect/>
          </a:stretch>
        </p:blipFill>
        <p:spPr>
          <a:xfrm>
            <a:off x="0" y="884237"/>
            <a:ext cx="9144000" cy="127003"/>
          </a:xfrm>
          <a:prstGeom prst="rect">
            <a:avLst/>
          </a:prstGeom>
          <a:ln w="12700">
            <a:miter lim="400000"/>
          </a:ln>
        </p:spPr>
      </p:pic>
      <p:sp>
        <p:nvSpPr>
          <p:cNvPr id="61" name="Linie"/>
          <p:cNvSpPr/>
          <p:nvPr/>
        </p:nvSpPr>
        <p:spPr>
          <a:xfrm>
            <a:off x="-2" y="981075"/>
            <a:ext cx="9144004" cy="0"/>
          </a:xfrm>
          <a:prstGeom prst="line">
            <a:avLst/>
          </a:prstGeom>
          <a:ln>
            <a:solidFill>
              <a:srgbClr val="FFFFFF"/>
            </a:solidFill>
          </a:ln>
        </p:spPr>
        <p:txBody>
          <a:bodyPr lIns="45718" tIns="45718" rIns="45718" bIns="45718"/>
          <a:lstStyle/>
          <a:p>
            <a:endParaRPr/>
          </a:p>
        </p:txBody>
      </p:sp>
      <p:sp>
        <p:nvSpPr>
          <p:cNvPr id="6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Leer">
    <p:spTree>
      <p:nvGrpSpPr>
        <p:cNvPr id="1" name=""/>
        <p:cNvGrpSpPr/>
        <p:nvPr/>
      </p:nvGrpSpPr>
      <p:grpSpPr>
        <a:xfrm>
          <a:off x="0" y="0"/>
          <a:ext cx="0" cy="0"/>
          <a:chOff x="0" y="0"/>
          <a:chExt cx="0" cy="0"/>
        </a:xfrm>
      </p:grpSpPr>
      <p:pic>
        <p:nvPicPr>
          <p:cNvPr id="69"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0" name="Foliennummer"/>
          <p:cNvSpPr txBox="1">
            <a:spLocks noGrp="1"/>
          </p:cNvSpPr>
          <p:nvPr>
            <p:ph type="sldNum" sz="quarter" idx="2"/>
          </p:nvPr>
        </p:nvSpPr>
        <p:spPr>
          <a:xfrm>
            <a:off x="6279548" y="6224225"/>
            <a:ext cx="273652" cy="264251"/>
          </a:xfrm>
          <a:prstGeom prst="rect">
            <a:avLst/>
          </a:prstGeom>
        </p:spPr>
        <p:txBody>
          <a:bodyPr/>
          <a:lstStyle>
            <a:lvl1pPr>
              <a:defRPr>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Zwei Inhalte">
    <p:spTree>
      <p:nvGrpSpPr>
        <p:cNvPr id="1" name=""/>
        <p:cNvGrpSpPr/>
        <p:nvPr/>
      </p:nvGrpSpPr>
      <p:grpSpPr>
        <a:xfrm>
          <a:off x="0" y="0"/>
          <a:ext cx="0" cy="0"/>
          <a:chOff x="0" y="0"/>
          <a:chExt cx="0" cy="0"/>
        </a:xfrm>
      </p:grpSpPr>
      <p:pic>
        <p:nvPicPr>
          <p:cNvPr id="77"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8" name="Titeltext"/>
          <p:cNvSpPr txBox="1">
            <a:spLocks noGrp="1"/>
          </p:cNvSpPr>
          <p:nvPr>
            <p:ph type="title"/>
          </p:nvPr>
        </p:nvSpPr>
        <p:spPr>
          <a:xfrm>
            <a:off x="457200" y="274638"/>
            <a:ext cx="8229600" cy="1143001"/>
          </a:xfrm>
          <a:prstGeom prst="rect">
            <a:avLst/>
          </a:prstGeom>
        </p:spPr>
        <p:txBody>
          <a:bodyPr anchor="t"/>
          <a:lstStyle>
            <a:lvl1pPr algn="ctr">
              <a:defRPr sz="2800" b="1"/>
            </a:lvl1pPr>
          </a:lstStyle>
          <a:p>
            <a:r>
              <a:t>Titeltext</a:t>
            </a:r>
          </a:p>
        </p:txBody>
      </p:sp>
      <p:sp>
        <p:nvSpPr>
          <p:cNvPr id="79" name="Textebene 1…"/>
          <p:cNvSpPr txBox="1">
            <a:spLocks noGrp="1"/>
          </p:cNvSpPr>
          <p:nvPr>
            <p:ph type="body" sz="half" idx="1"/>
          </p:nvPr>
        </p:nvSpPr>
        <p:spPr>
          <a:xfrm>
            <a:off x="457200" y="1600200"/>
            <a:ext cx="4038600" cy="4525963"/>
          </a:xfrm>
          <a:prstGeom prst="rect">
            <a:avLst/>
          </a:prstGeom>
        </p:spPr>
        <p:txBody>
          <a:bodyPr/>
          <a:lstStyle>
            <a:lvl1pPr marL="342900" indent="-342900">
              <a:spcBef>
                <a:spcPts val="600"/>
              </a:spcBef>
              <a:buClrTx/>
              <a:buChar char="•"/>
              <a:defRPr sz="2800"/>
            </a:lvl1pPr>
            <a:lvl2pPr marL="790575" indent="-333375">
              <a:spcBef>
                <a:spcPts val="600"/>
              </a:spcBef>
              <a:buClrTx/>
              <a:buChar char="–"/>
              <a:defRPr sz="2800"/>
            </a:lvl2pPr>
            <a:lvl3pPr marL="1234438" indent="-320038">
              <a:spcBef>
                <a:spcPts val="600"/>
              </a:spcBef>
              <a:buClrTx/>
              <a:buChar char="•"/>
              <a:defRPr sz="2800"/>
            </a:lvl3pPr>
            <a:lvl4pPr marL="1689100" indent="-355600">
              <a:spcBef>
                <a:spcPts val="600"/>
              </a:spcBef>
              <a:buClrTx/>
              <a:buChar char="–"/>
              <a:defRPr sz="2800"/>
            </a:lvl4pPr>
            <a:lvl5pPr marL="2108200" indent="-355600">
              <a:spcBef>
                <a:spcPts val="600"/>
              </a:spcBef>
              <a:buClrTx/>
              <a:buChar char="»"/>
              <a:defRPr sz="2800"/>
            </a:lvl5pPr>
          </a:lstStyle>
          <a:p>
            <a:r>
              <a:t>Textebene 1</a:t>
            </a:r>
          </a:p>
          <a:p>
            <a:pPr lvl="1"/>
            <a:r>
              <a:t>Textebene 2</a:t>
            </a:r>
          </a:p>
          <a:p>
            <a:pPr lvl="2"/>
            <a:r>
              <a:t>Textebene 3</a:t>
            </a:r>
          </a:p>
          <a:p>
            <a:pPr lvl="3"/>
            <a:r>
              <a:t>Textebene 4</a:t>
            </a:r>
          </a:p>
          <a:p>
            <a:pPr lvl="4"/>
            <a:r>
              <a:t>Textebene 5</a:t>
            </a:r>
          </a:p>
        </p:txBody>
      </p:sp>
      <p:sp>
        <p:nvSpPr>
          <p:cNvPr id="80" name="Foliennummer"/>
          <p:cNvSpPr txBox="1">
            <a:spLocks noGrp="1"/>
          </p:cNvSpPr>
          <p:nvPr>
            <p:ph type="sldNum" sz="quarter" idx="2"/>
          </p:nvPr>
        </p:nvSpPr>
        <p:spPr>
          <a:xfrm>
            <a:off x="6279548" y="6224225"/>
            <a:ext cx="273652" cy="264251"/>
          </a:xfrm>
          <a:prstGeom prst="rect">
            <a:avLst/>
          </a:prstGeom>
        </p:spPr>
        <p:txBody>
          <a:bodyPr/>
          <a:lstStyle>
            <a:lvl1pPr>
              <a:defRPr>
                <a:solidFill>
                  <a:srgbClr val="000000"/>
                </a:solidFill>
              </a:defRPr>
            </a:lvl1p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eck"/>
          <p:cNvSpPr/>
          <p:nvPr/>
        </p:nvSpPr>
        <p:spPr>
          <a:xfrm>
            <a:off x="-2" y="0"/>
            <a:ext cx="9144004" cy="981075"/>
          </a:xfrm>
          <a:prstGeom prst="rect">
            <a:avLst/>
          </a:prstGeom>
          <a:gradFill>
            <a:gsLst>
              <a:gs pos="0">
                <a:srgbClr val="FFFFFF"/>
              </a:gs>
              <a:gs pos="39999">
                <a:srgbClr val="FFFFFF"/>
              </a:gs>
              <a:gs pos="100000">
                <a:srgbClr val="BFBFBF"/>
              </a:gs>
            </a:gsLst>
            <a:lin ang="16200000"/>
          </a:gra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3" name="I:\NFV-Sparkassen-Supercup\PPT-Vorlage\Bildmaterial\HG-NFV.png" descr="I:\NFV-Sparkassen-Supercup\PPT-Vorlage\Bildmaterial\HG-NFV.png"/>
          <p:cNvPicPr>
            <a:picLocks noChangeAspect="1"/>
          </p:cNvPicPr>
          <p:nvPr/>
        </p:nvPicPr>
        <p:blipFill>
          <a:blip r:embed="rId8">
            <a:extLst/>
          </a:blip>
          <a:stretch>
            <a:fillRect/>
          </a:stretch>
        </p:blipFill>
        <p:spPr>
          <a:xfrm>
            <a:off x="0" y="884237"/>
            <a:ext cx="9144000" cy="5973763"/>
          </a:xfrm>
          <a:prstGeom prst="rect">
            <a:avLst/>
          </a:prstGeom>
          <a:ln w="12700">
            <a:miter lim="400000"/>
          </a:ln>
        </p:spPr>
      </p:pic>
      <p:sp>
        <p:nvSpPr>
          <p:cNvPr id="4" name="Form"/>
          <p:cNvSpPr/>
          <p:nvPr/>
        </p:nvSpPr>
        <p:spPr>
          <a:xfrm rot="10800000">
            <a:off x="107948" y="3429000"/>
            <a:ext cx="9036052" cy="28082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4" y="0"/>
                </a:lnTo>
                <a:cubicBezTo>
                  <a:pt x="21409" y="0"/>
                  <a:pt x="21600" y="613"/>
                  <a:pt x="21600" y="1370"/>
                </a:cubicBezTo>
                <a:lnTo>
                  <a:pt x="21600" y="21600"/>
                </a:lnTo>
                <a:lnTo>
                  <a:pt x="0" y="21600"/>
                </a:lnTo>
                <a:lnTo>
                  <a:pt x="0" y="0"/>
                </a:lnTo>
                <a:close/>
              </a:path>
            </a:pathLst>
          </a:custGeom>
          <a:solidFill>
            <a:srgbClr val="FFFFFF"/>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5" name="I:\NFV-Sparkassen-Supercup\PPT-Vorlage\Bildmaterial\nfv_logo_ppt.png" descr="I:\NFV-Sparkassen-Supercup\PPT-Vorlage\Bildmaterial\nfv_logo_ppt.png"/>
          <p:cNvPicPr>
            <a:picLocks noChangeAspect="1"/>
          </p:cNvPicPr>
          <p:nvPr/>
        </p:nvPicPr>
        <p:blipFill>
          <a:blip r:embed="rId9">
            <a:extLst/>
          </a:blip>
          <a:stretch>
            <a:fillRect/>
          </a:stretch>
        </p:blipFill>
        <p:spPr>
          <a:xfrm>
            <a:off x="8243885" y="115887"/>
            <a:ext cx="806453" cy="725488"/>
          </a:xfrm>
          <a:prstGeom prst="rect">
            <a:avLst/>
          </a:prstGeom>
          <a:ln w="12700">
            <a:miter lim="400000"/>
          </a:ln>
        </p:spPr>
      </p:pic>
      <p:sp>
        <p:nvSpPr>
          <p:cNvPr id="6" name="Linie"/>
          <p:cNvSpPr/>
          <p:nvPr/>
        </p:nvSpPr>
        <p:spPr>
          <a:xfrm>
            <a:off x="-2" y="981075"/>
            <a:ext cx="9144004" cy="0"/>
          </a:xfrm>
          <a:prstGeom prst="line">
            <a:avLst/>
          </a:prstGeom>
          <a:ln>
            <a:solidFill>
              <a:srgbClr val="FFFFFF"/>
            </a:solidFill>
          </a:ln>
        </p:spPr>
        <p:txBody>
          <a:bodyPr lIns="45718" tIns="45718" rIns="45718" bIns="45718"/>
          <a:lstStyle/>
          <a:p>
            <a:endParaRPr/>
          </a:p>
        </p:txBody>
      </p:sp>
      <p:sp>
        <p:nvSpPr>
          <p:cNvPr id="7" name="Form"/>
          <p:cNvSpPr/>
          <p:nvPr/>
        </p:nvSpPr>
        <p:spPr>
          <a:xfrm rot="10800000" flipV="1">
            <a:off x="107948" y="1052512"/>
            <a:ext cx="9036052" cy="2376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240" y="0"/>
                </a:lnTo>
                <a:cubicBezTo>
                  <a:pt x="21439" y="0"/>
                  <a:pt x="21600" y="613"/>
                  <a:pt x="21600" y="1370"/>
                </a:cubicBezTo>
                <a:lnTo>
                  <a:pt x="21600" y="21600"/>
                </a:lnTo>
                <a:lnTo>
                  <a:pt x="0" y="21600"/>
                </a:lnTo>
                <a:lnTo>
                  <a:pt x="0" y="0"/>
                </a:lnTo>
                <a:close/>
              </a:path>
            </a:pathLst>
          </a:custGeom>
          <a:solidFill>
            <a:srgbClr val="FFFFFF"/>
          </a:solidFill>
          <a:ln w="12700">
            <a:miter lim="400000"/>
          </a:ln>
        </p:spPr>
        <p:txBody>
          <a:bodyPr lIns="45718" tIns="45718" rIns="45718" bIns="45718" anchor="ctr"/>
          <a:lstStyle/>
          <a:p>
            <a:pPr>
              <a:defRPr>
                <a:latin typeface="Arial"/>
                <a:ea typeface="Arial"/>
                <a:cs typeface="Arial"/>
                <a:sym typeface="Arial"/>
              </a:defRPr>
            </a:pPr>
            <a:endParaRPr/>
          </a:p>
        </p:txBody>
      </p:sp>
      <p:sp>
        <p:nvSpPr>
          <p:cNvPr id="8" name="Rechteck"/>
          <p:cNvSpPr/>
          <p:nvPr/>
        </p:nvSpPr>
        <p:spPr>
          <a:xfrm>
            <a:off x="-2" y="0"/>
            <a:ext cx="9144004" cy="981075"/>
          </a:xfrm>
          <a:prstGeom prst="rect">
            <a:avLst/>
          </a:prstGeom>
          <a:gradFill>
            <a:gsLst>
              <a:gs pos="0">
                <a:srgbClr val="FFFFFF"/>
              </a:gs>
              <a:gs pos="39999">
                <a:srgbClr val="FFFFFF"/>
              </a:gs>
              <a:gs pos="100000">
                <a:srgbClr val="BFBFBF"/>
              </a:gs>
            </a:gsLst>
            <a:lin ang="16200000"/>
          </a:gra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9" name="I:\NFV-Sparkassen-Supercup\PPT-Vorlage\Bildmaterial\nfv_logo_ppt.png" descr="I:\NFV-Sparkassen-Supercup\PPT-Vorlage\Bildmaterial\nfv_logo_ppt.png"/>
          <p:cNvPicPr>
            <a:picLocks noChangeAspect="1"/>
          </p:cNvPicPr>
          <p:nvPr/>
        </p:nvPicPr>
        <p:blipFill>
          <a:blip r:embed="rId10">
            <a:extLst/>
          </a:blip>
          <a:stretch>
            <a:fillRect/>
          </a:stretch>
        </p:blipFill>
        <p:spPr>
          <a:xfrm>
            <a:off x="250825" y="1244600"/>
            <a:ext cx="2376490" cy="2133600"/>
          </a:xfrm>
          <a:prstGeom prst="rect">
            <a:avLst/>
          </a:prstGeom>
          <a:ln w="12700">
            <a:miter lim="400000"/>
          </a:ln>
        </p:spPr>
      </p:pic>
      <p:pic>
        <p:nvPicPr>
          <p:cNvPr id="10" name="I:\NFV-Sparkassen-Supercup\PPT-Vorlage\Bildmaterial\HG-NFV.png" descr="I:\NFV-Sparkassen-Supercup\PPT-Vorlage\Bildmaterial\HG-NFV.png"/>
          <p:cNvPicPr>
            <a:picLocks noChangeAspect="1"/>
          </p:cNvPicPr>
          <p:nvPr/>
        </p:nvPicPr>
        <p:blipFill>
          <a:blip r:embed="rId8">
            <a:extLst/>
          </a:blip>
          <a:srcRect b="97877"/>
          <a:stretch>
            <a:fillRect/>
          </a:stretch>
        </p:blipFill>
        <p:spPr>
          <a:xfrm>
            <a:off x="0" y="884237"/>
            <a:ext cx="9144000" cy="127003"/>
          </a:xfrm>
          <a:prstGeom prst="rect">
            <a:avLst/>
          </a:prstGeom>
          <a:ln w="12700">
            <a:miter lim="400000"/>
          </a:ln>
        </p:spPr>
      </p:pic>
      <p:sp>
        <p:nvSpPr>
          <p:cNvPr id="11" name="Linie"/>
          <p:cNvSpPr/>
          <p:nvPr/>
        </p:nvSpPr>
        <p:spPr>
          <a:xfrm>
            <a:off x="-2" y="981075"/>
            <a:ext cx="9144004" cy="0"/>
          </a:xfrm>
          <a:prstGeom prst="line">
            <a:avLst/>
          </a:prstGeom>
          <a:ln>
            <a:solidFill>
              <a:srgbClr val="FFFFFF"/>
            </a:solidFill>
          </a:ln>
        </p:spPr>
        <p:txBody>
          <a:bodyPr lIns="45718" tIns="45718" rIns="45718" bIns="45718"/>
          <a:lstStyle/>
          <a:p>
            <a:endParaRPr/>
          </a:p>
        </p:txBody>
      </p:sp>
      <p:sp>
        <p:nvSpPr>
          <p:cNvPr id="12" name="Titeltext"/>
          <p:cNvSpPr txBox="1">
            <a:spLocks noGrp="1"/>
          </p:cNvSpPr>
          <p:nvPr>
            <p:ph type="title"/>
          </p:nvPr>
        </p:nvSpPr>
        <p:spPr>
          <a:xfrm>
            <a:off x="107950" y="115887"/>
            <a:ext cx="7993065" cy="792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p>
            <a:r>
              <a:t>Titeltext</a:t>
            </a:r>
          </a:p>
        </p:txBody>
      </p:sp>
      <p:sp>
        <p:nvSpPr>
          <p:cNvPr id="13" name="Textebene 1…"/>
          <p:cNvSpPr txBox="1">
            <a:spLocks noGrp="1"/>
          </p:cNvSpPr>
          <p:nvPr>
            <p:ph type="body" idx="1"/>
          </p:nvPr>
        </p:nvSpPr>
        <p:spPr>
          <a:xfrm>
            <a:off x="107950" y="1052512"/>
            <a:ext cx="8928100" cy="4968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Textebene 1</a:t>
            </a:r>
          </a:p>
          <a:p>
            <a:pPr lvl="1"/>
            <a:r>
              <a:t>Textebene 2</a:t>
            </a:r>
          </a:p>
          <a:p>
            <a:pPr lvl="2"/>
            <a:r>
              <a:t>Textebene 3</a:t>
            </a:r>
          </a:p>
          <a:p>
            <a:pPr lvl="3"/>
            <a:r>
              <a:t>Textebene 4</a:t>
            </a:r>
          </a:p>
          <a:p>
            <a:pPr lvl="4"/>
            <a:r>
              <a:t>Textebene 5</a:t>
            </a:r>
          </a:p>
        </p:txBody>
      </p:sp>
      <p:sp>
        <p:nvSpPr>
          <p:cNvPr id="14" name="Foliennummer"/>
          <p:cNvSpPr txBox="1">
            <a:spLocks noGrp="1"/>
          </p:cNvSpPr>
          <p:nvPr>
            <p:ph type="sldNum" sz="quarter" idx="2"/>
          </p:nvPr>
        </p:nvSpPr>
        <p:spPr>
          <a:xfrm>
            <a:off x="8808437" y="6522674"/>
            <a:ext cx="273653" cy="264252"/>
          </a:xfrm>
          <a:prstGeom prst="rect">
            <a:avLst/>
          </a:prstGeom>
          <a:ln w="12700">
            <a:miter lim="400000"/>
          </a:ln>
        </p:spPr>
        <p:txBody>
          <a:bodyPr wrap="none" lIns="45718" tIns="45718" rIns="45718" bIns="45718" anchor="ctr">
            <a:spAutoFit/>
          </a:bodyPr>
          <a:lstStyle>
            <a:lvl1pPr algn="r">
              <a:defRPr sz="1200">
                <a:solidFill>
                  <a:srgbClr val="FFFFFF"/>
                </a:solidFill>
                <a:latin typeface="Arial"/>
                <a:ea typeface="Arial"/>
                <a:cs typeface="Arial"/>
                <a:sym typeface="Aria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9pPr>
    </p:titleStyle>
    <p:bodyStyle>
      <a:lvl1pPr marL="180975" marR="0" indent="-180975" algn="l" defTabSz="914400" rtl="0" latinLnBrk="0">
        <a:lnSpc>
          <a:spcPct val="100000"/>
        </a:lnSpc>
        <a:spcBef>
          <a:spcPts val="400"/>
        </a:spcBef>
        <a:spcAft>
          <a:spcPts val="0"/>
        </a:spcAft>
        <a:buClr>
          <a:srgbClr val="FF0000"/>
        </a:buClr>
        <a:buSzPct val="100000"/>
        <a:buFontTx/>
        <a:buChar char="▪"/>
        <a:tabLst/>
        <a:defRPr sz="2000" b="0" i="0" u="none" strike="noStrike" cap="none" spc="0" baseline="0">
          <a:ln>
            <a:noFill/>
          </a:ln>
          <a:solidFill>
            <a:srgbClr val="000000"/>
          </a:solidFill>
          <a:uFillTx/>
          <a:latin typeface="Arial"/>
          <a:ea typeface="Arial"/>
          <a:cs typeface="Arial"/>
          <a:sym typeface="Arial"/>
        </a:defRPr>
      </a:lvl1pPr>
      <a:lvl2pPr marL="375002" marR="0" indent="-194027" algn="l" defTabSz="914400" rtl="0" latinLnBrk="0">
        <a:lnSpc>
          <a:spcPct val="100000"/>
        </a:lnSpc>
        <a:spcBef>
          <a:spcPts val="400"/>
        </a:spcBef>
        <a:spcAft>
          <a:spcPts val="0"/>
        </a:spcAft>
        <a:buClr>
          <a:srgbClr val="FF0000"/>
        </a:buClr>
        <a:buSzPct val="100000"/>
        <a:buFontTx/>
        <a:buChar char="▪"/>
        <a:tabLst/>
        <a:defRPr sz="2000" b="0" i="0" u="none" strike="noStrike" cap="none" spc="0" baseline="0">
          <a:ln>
            <a:noFill/>
          </a:ln>
          <a:solidFill>
            <a:srgbClr val="000000"/>
          </a:solidFill>
          <a:uFillTx/>
          <a:latin typeface="Arial"/>
          <a:ea typeface="Arial"/>
          <a:cs typeface="Arial"/>
          <a:sym typeface="Arial"/>
        </a:defRPr>
      </a:lvl2pPr>
      <a:lvl3pPr marL="581818" marR="0" indent="-226217" algn="l" defTabSz="914400" rtl="0" latinLnBrk="0">
        <a:lnSpc>
          <a:spcPct val="100000"/>
        </a:lnSpc>
        <a:spcBef>
          <a:spcPts val="400"/>
        </a:spcBef>
        <a:spcAft>
          <a:spcPts val="0"/>
        </a:spcAft>
        <a:buClr>
          <a:srgbClr val="FF0000"/>
        </a:buClr>
        <a:buSzPct val="100000"/>
        <a:buFontTx/>
        <a:buChar char="▪"/>
        <a:tabLst/>
        <a:defRPr sz="2000" b="0" i="0" u="none" strike="noStrike" cap="none" spc="0" baseline="0">
          <a:ln>
            <a:noFill/>
          </a:ln>
          <a:solidFill>
            <a:srgbClr val="000000"/>
          </a:solidFill>
          <a:uFillTx/>
          <a:latin typeface="Arial"/>
          <a:ea typeface="Arial"/>
          <a:cs typeface="Arial"/>
          <a:sym typeface="Arial"/>
        </a:defRPr>
      </a:lvl3pPr>
      <a:lvl4pPr marL="797377" marR="0" indent="-260802" algn="l" defTabSz="914400" rtl="0" latinLnBrk="0">
        <a:lnSpc>
          <a:spcPct val="100000"/>
        </a:lnSpc>
        <a:spcBef>
          <a:spcPts val="400"/>
        </a:spcBef>
        <a:spcAft>
          <a:spcPts val="0"/>
        </a:spcAft>
        <a:buClr>
          <a:srgbClr val="FF0000"/>
        </a:buClr>
        <a:buSzPct val="100000"/>
        <a:buFontTx/>
        <a:buChar char="▪"/>
        <a:tabLst/>
        <a:defRPr sz="2000" b="0" i="0" u="none" strike="noStrike" cap="none" spc="0" baseline="0">
          <a:ln>
            <a:noFill/>
          </a:ln>
          <a:solidFill>
            <a:srgbClr val="000000"/>
          </a:solidFill>
          <a:uFillTx/>
          <a:latin typeface="Arial"/>
          <a:ea typeface="Arial"/>
          <a:cs typeface="Arial"/>
          <a:sym typeface="Arial"/>
        </a:defRPr>
      </a:lvl4pPr>
      <a:lvl5pPr marL="920219" marR="0" indent="-201082" algn="l" defTabSz="914400" rtl="0" latinLnBrk="0">
        <a:lnSpc>
          <a:spcPct val="100000"/>
        </a:lnSpc>
        <a:spcBef>
          <a:spcPts val="400"/>
        </a:spcBef>
        <a:spcAft>
          <a:spcPts val="0"/>
        </a:spcAft>
        <a:buClr>
          <a:srgbClr val="FF0000"/>
        </a:buClr>
        <a:buSzPct val="100000"/>
        <a:buFontTx/>
        <a:buChar char="▪"/>
        <a:tabLst/>
        <a:defRPr sz="20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400"/>
        </a:spcBef>
        <a:spcAft>
          <a:spcPts val="0"/>
        </a:spcAft>
        <a:buClr>
          <a:srgbClr val="FF0000"/>
        </a:buClr>
        <a:buSzTx/>
        <a:buFontTx/>
        <a:buNone/>
        <a:tabLst/>
        <a:defRPr sz="20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400"/>
        </a:spcBef>
        <a:spcAft>
          <a:spcPts val="0"/>
        </a:spcAft>
        <a:buClr>
          <a:srgbClr val="FF0000"/>
        </a:buClr>
        <a:buSzTx/>
        <a:buFontTx/>
        <a:buNone/>
        <a:tabLst/>
        <a:defRPr sz="20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400"/>
        </a:spcBef>
        <a:spcAft>
          <a:spcPts val="0"/>
        </a:spcAft>
        <a:buClr>
          <a:srgbClr val="FF0000"/>
        </a:buClr>
        <a:buSzTx/>
        <a:buFontTx/>
        <a:buNone/>
        <a:tabLst/>
        <a:defRPr sz="20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400"/>
        </a:spcBef>
        <a:spcAft>
          <a:spcPts val="0"/>
        </a:spcAft>
        <a:buClr>
          <a:srgbClr val="FF0000"/>
        </a:buClr>
        <a:buSzTx/>
        <a:buFontTx/>
        <a:buNone/>
        <a:tabLst/>
        <a:defRPr sz="20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oliennummer"/>
          <p:cNvSpPr txBox="1">
            <a:spLocks noGrp="1"/>
          </p:cNvSpPr>
          <p:nvPr>
            <p:ph type="sldNum" sz="quarter" idx="4294967295"/>
          </p:nvPr>
        </p:nvSpPr>
        <p:spPr>
          <a:xfrm>
            <a:off x="8893189" y="6522670"/>
            <a:ext cx="188894"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
        <p:nvSpPr>
          <p:cNvPr id="90" name="Streifzug durchs Regelwerk I"/>
          <p:cNvSpPr txBox="1"/>
          <p:nvPr/>
        </p:nvSpPr>
        <p:spPr>
          <a:xfrm>
            <a:off x="2771775" y="3429000"/>
            <a:ext cx="6121400" cy="11432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3600">
                <a:latin typeface="Arial"/>
                <a:ea typeface="Arial"/>
                <a:cs typeface="Arial"/>
                <a:sym typeface="Arial"/>
              </a:defRPr>
            </a:pPr>
            <a:endParaRPr dirty="0"/>
          </a:p>
          <a:p>
            <a:pPr algn="ctr">
              <a:defRPr sz="3600">
                <a:latin typeface="Arial"/>
                <a:ea typeface="Arial"/>
                <a:cs typeface="Arial"/>
                <a:sym typeface="Arial"/>
              </a:defRPr>
            </a:pPr>
            <a:r>
              <a:rPr dirty="0" err="1"/>
              <a:t>Gewaltprävention</a:t>
            </a:r>
            <a:endParaRPr dirty="0"/>
          </a:p>
        </p:txBody>
      </p:sp>
      <p:pic>
        <p:nvPicPr>
          <p:cNvPr id="91" name="image.jpeg" descr="image.jpeg"/>
          <p:cNvPicPr>
            <a:picLocks noChangeAspect="1"/>
          </p:cNvPicPr>
          <p:nvPr/>
        </p:nvPicPr>
        <p:blipFill>
          <a:blip r:embed="rId2">
            <a:extLst/>
          </a:blip>
          <a:stretch>
            <a:fillRect/>
          </a:stretch>
        </p:blipFill>
        <p:spPr>
          <a:xfrm>
            <a:off x="147637" y="333375"/>
            <a:ext cx="3030540" cy="3095625"/>
          </a:xfrm>
          <a:prstGeom prst="rect">
            <a:avLst/>
          </a:prstGeom>
          <a:ln w="12700">
            <a:miter lim="400000"/>
          </a:ln>
        </p:spPr>
      </p:pic>
      <p:pic>
        <p:nvPicPr>
          <p:cNvPr id="92" name="Bild" descr="Bild"/>
          <p:cNvPicPr>
            <a:picLocks noChangeAspect="1"/>
          </p:cNvPicPr>
          <p:nvPr/>
        </p:nvPicPr>
        <p:blipFill>
          <a:blip r:embed="rId3">
            <a:extLst/>
          </a:blip>
          <a:stretch>
            <a:fillRect/>
          </a:stretch>
        </p:blipFill>
        <p:spPr>
          <a:xfrm>
            <a:off x="3269821" y="1257080"/>
            <a:ext cx="5399031" cy="2699516"/>
          </a:xfrm>
          <a:prstGeom prst="rect">
            <a:avLst/>
          </a:prstGeom>
          <a:ln w="12700">
            <a:miter lim="400000"/>
          </a:ln>
        </p:spPr>
      </p:pic>
      <p:sp>
        <p:nvSpPr>
          <p:cNvPr id="6" name="Streifzug durchs Regelwerk I">
            <a:extLst>
              <a:ext uri="{FF2B5EF4-FFF2-40B4-BE49-F238E27FC236}">
                <a16:creationId xmlns:a16="http://schemas.microsoft.com/office/drawing/2014/main" id="{BDFDF5E4-6DC4-48B4-A5C4-E104E8D8BC2B}"/>
              </a:ext>
            </a:extLst>
          </p:cNvPr>
          <p:cNvSpPr txBox="1"/>
          <p:nvPr/>
        </p:nvSpPr>
        <p:spPr>
          <a:xfrm>
            <a:off x="304800" y="5343524"/>
            <a:ext cx="5324475" cy="892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sz="3600">
                <a:latin typeface="Arial"/>
                <a:ea typeface="Arial"/>
                <a:cs typeface="Arial"/>
                <a:sym typeface="Arial"/>
              </a:defRPr>
            </a:pPr>
            <a:endParaRPr dirty="0"/>
          </a:p>
          <a:p>
            <a:pPr>
              <a:defRPr sz="3600">
                <a:latin typeface="Arial"/>
                <a:ea typeface="Arial"/>
                <a:cs typeface="Arial"/>
                <a:sym typeface="Arial"/>
              </a:defRPr>
            </a:pPr>
            <a:r>
              <a:rPr lang="de-DE" sz="1600" dirty="0"/>
              <a:t>Referent: Sebastian Achtzehn</a:t>
            </a:r>
            <a:endParaRPr sz="16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162"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Gewalt im Jugendspielbtrieb</a:t>
            </a:r>
          </a:p>
        </p:txBody>
      </p:sp>
      <p:sp>
        <p:nvSpPr>
          <p:cNvPr id="163" name="􏰀 Mangelnde Erziehung 􏰀…"/>
          <p:cNvSpPr txBox="1"/>
          <p:nvPr/>
        </p:nvSpPr>
        <p:spPr>
          <a:xfrm>
            <a:off x="340797" y="1212477"/>
            <a:ext cx="8550284" cy="4531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342900" lvl="1" indent="-342900" defTabSz="457200">
              <a:lnSpc>
                <a:spcPts val="4900"/>
              </a:lnSpc>
              <a:buFont typeface="Arial" panose="020B0604020202020204" pitchFamily="34" charset="0"/>
              <a:buChar char="•"/>
              <a:defRPr sz="2433"/>
            </a:pPr>
            <a:r>
              <a:rPr dirty="0" err="1"/>
              <a:t>Mangelnde</a:t>
            </a:r>
            <a:r>
              <a:rPr dirty="0"/>
              <a:t> </a:t>
            </a:r>
            <a:r>
              <a:rPr dirty="0" err="1"/>
              <a:t>Erziehung</a:t>
            </a:r>
            <a:endParaRPr lang="de-DE" dirty="0"/>
          </a:p>
          <a:p>
            <a:pPr marL="342900" lvl="1" indent="-342900" defTabSz="457200">
              <a:lnSpc>
                <a:spcPts val="4900"/>
              </a:lnSpc>
              <a:buFont typeface="Arial" panose="020B0604020202020204" pitchFamily="34" charset="0"/>
              <a:buChar char="•"/>
              <a:defRPr sz="2433"/>
            </a:pPr>
            <a:r>
              <a:rPr dirty="0" err="1"/>
              <a:t>Mangelnde</a:t>
            </a:r>
            <a:r>
              <a:rPr dirty="0"/>
              <a:t> </a:t>
            </a:r>
            <a:r>
              <a:rPr dirty="0" err="1"/>
              <a:t>Führungs</a:t>
            </a:r>
            <a:r>
              <a:rPr dirty="0"/>
              <a:t>- und </a:t>
            </a:r>
            <a:r>
              <a:rPr dirty="0" err="1"/>
              <a:t>Sozialkompetenz</a:t>
            </a:r>
            <a:r>
              <a:rPr dirty="0"/>
              <a:t> der </a:t>
            </a:r>
            <a:r>
              <a:rPr dirty="0" err="1"/>
              <a:t>Jugendtrainer</a:t>
            </a:r>
            <a:endParaRPr lang="de-DE" dirty="0">
              <a:latin typeface="Wingdings"/>
              <a:sym typeface="Wingdings"/>
            </a:endParaRPr>
          </a:p>
          <a:p>
            <a:pPr marL="342900" lvl="1" indent="-342900" defTabSz="457200">
              <a:lnSpc>
                <a:spcPts val="4900"/>
              </a:lnSpc>
              <a:buFont typeface="Arial" panose="020B0604020202020204" pitchFamily="34" charset="0"/>
              <a:buChar char="•"/>
              <a:defRPr sz="2433"/>
            </a:pPr>
            <a:r>
              <a:rPr dirty="0" err="1"/>
              <a:t>Konfliktfeld</a:t>
            </a:r>
            <a:r>
              <a:rPr dirty="0"/>
              <a:t> </a:t>
            </a:r>
            <a:r>
              <a:rPr dirty="0" err="1"/>
              <a:t>Eltern</a:t>
            </a:r>
            <a:r>
              <a:rPr dirty="0"/>
              <a:t> – Schule – Sport </a:t>
            </a:r>
            <a:endParaRPr lang="de-DE" dirty="0">
              <a:latin typeface="Wingdings"/>
              <a:ea typeface="Wingdings"/>
              <a:cs typeface="Wingdings"/>
              <a:sym typeface="Wingdings"/>
            </a:endParaRPr>
          </a:p>
          <a:p>
            <a:pPr marL="342900" lvl="1" indent="-342900" defTabSz="457200">
              <a:lnSpc>
                <a:spcPts val="4900"/>
              </a:lnSpc>
              <a:buFont typeface="Arial" panose="020B0604020202020204" pitchFamily="34" charset="0"/>
              <a:buChar char="•"/>
              <a:defRPr sz="2433"/>
            </a:pPr>
            <a:r>
              <a:rPr dirty="0" err="1"/>
              <a:t>Übermotivierte</a:t>
            </a:r>
            <a:r>
              <a:rPr dirty="0"/>
              <a:t> </a:t>
            </a:r>
            <a:r>
              <a:rPr dirty="0" err="1"/>
              <a:t>Eltern</a:t>
            </a:r>
            <a:r>
              <a:rPr dirty="0"/>
              <a:t> </a:t>
            </a:r>
            <a:endParaRPr dirty="0">
              <a:latin typeface="Times"/>
              <a:ea typeface="Times"/>
              <a:cs typeface="Times"/>
              <a:sym typeface="Times"/>
            </a:endParaRPr>
          </a:p>
          <a:p>
            <a:pPr marL="342900" lvl="1" indent="-342900" defTabSz="457200">
              <a:lnSpc>
                <a:spcPts val="5000"/>
              </a:lnSpc>
              <a:buFont typeface="Arial" panose="020B0604020202020204" pitchFamily="34" charset="0"/>
              <a:buChar char="•"/>
              <a:defRPr sz="2433"/>
            </a:pPr>
            <a:r>
              <a:rPr dirty="0"/>
              <a:t>„</a:t>
            </a:r>
            <a:r>
              <a:rPr dirty="0" err="1"/>
              <a:t>Meisterschaften</a:t>
            </a:r>
            <a:r>
              <a:rPr dirty="0"/>
              <a:t>„ </a:t>
            </a:r>
            <a:r>
              <a:rPr dirty="0" err="1"/>
              <a:t>im</a:t>
            </a:r>
            <a:r>
              <a:rPr dirty="0"/>
              <a:t> </a:t>
            </a:r>
            <a:r>
              <a:rPr dirty="0" err="1"/>
              <a:t>unteren</a:t>
            </a:r>
            <a:r>
              <a:rPr dirty="0"/>
              <a:t> </a:t>
            </a:r>
            <a:r>
              <a:rPr dirty="0" err="1"/>
              <a:t>Jugendbereich</a:t>
            </a:r>
            <a:r>
              <a:rPr dirty="0"/>
              <a:t>, </a:t>
            </a:r>
            <a:r>
              <a:rPr dirty="0" err="1"/>
              <a:t>d.h.</a:t>
            </a:r>
            <a:r>
              <a:rPr dirty="0"/>
              <a:t>   </a:t>
            </a:r>
          </a:p>
          <a:p>
            <a:pPr lvl="1" indent="228600" defTabSz="457200">
              <a:lnSpc>
                <a:spcPts val="5000"/>
              </a:lnSpc>
              <a:spcBef>
                <a:spcPts val="800"/>
              </a:spcBef>
              <a:defRPr sz="2433"/>
            </a:pPr>
            <a:r>
              <a:rPr dirty="0"/>
              <a:t>   </a:t>
            </a:r>
            <a:r>
              <a:rPr dirty="0" err="1"/>
              <a:t>nicht</a:t>
            </a:r>
            <a:r>
              <a:rPr dirty="0"/>
              <a:t> </a:t>
            </a:r>
            <a:r>
              <a:rPr dirty="0" err="1"/>
              <a:t>verlieren</a:t>
            </a:r>
            <a:r>
              <a:rPr dirty="0"/>
              <a:t> </a:t>
            </a:r>
            <a:r>
              <a:rPr dirty="0" err="1"/>
              <a:t>können</a:t>
            </a:r>
            <a:r>
              <a:rPr dirty="0"/>
              <a:t> !!! </a:t>
            </a:r>
            <a:endParaRPr dirty="0">
              <a:latin typeface="Times"/>
              <a:ea typeface="Times"/>
              <a:cs typeface="Times"/>
              <a:sym typeface="Times"/>
            </a:endParaRPr>
          </a:p>
        </p:txBody>
      </p:sp>
      <p:sp>
        <p:nvSpPr>
          <p:cNvPr id="164"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Foliennummer"/>
          <p:cNvSpPr txBox="1">
            <a:spLocks noGrp="1"/>
          </p:cNvSpPr>
          <p:nvPr>
            <p:ph type="sldNum" sz="quarter" idx="4294967295"/>
          </p:nvPr>
        </p:nvSpPr>
        <p:spPr>
          <a:xfrm>
            <a:off x="8819744" y="6522672"/>
            <a:ext cx="262342"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169"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Was ist am wichtigsten?</a:t>
            </a:r>
          </a:p>
        </p:txBody>
      </p:sp>
      <p:pic>
        <p:nvPicPr>
          <p:cNvPr id="170" name="Bild" descr="Bild"/>
          <p:cNvPicPr>
            <a:picLocks noChangeAspect="1"/>
          </p:cNvPicPr>
          <p:nvPr/>
        </p:nvPicPr>
        <p:blipFill>
          <a:blip r:embed="rId3">
            <a:extLst/>
          </a:blip>
          <a:stretch>
            <a:fillRect/>
          </a:stretch>
        </p:blipFill>
        <p:spPr>
          <a:xfrm>
            <a:off x="996950" y="1098550"/>
            <a:ext cx="7150100" cy="4889500"/>
          </a:xfrm>
          <a:prstGeom prst="rect">
            <a:avLst/>
          </a:prstGeom>
          <a:ln w="12700">
            <a:miter lim="400000"/>
          </a:ln>
        </p:spPr>
      </p:pic>
      <p:sp>
        <p:nvSpPr>
          <p:cNvPr id="171"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176"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Was ist am wichtigsten?</a:t>
            </a:r>
          </a:p>
        </p:txBody>
      </p:sp>
      <p:pic>
        <p:nvPicPr>
          <p:cNvPr id="177" name="Bild" descr="Bild"/>
          <p:cNvPicPr>
            <a:picLocks noChangeAspect="1"/>
          </p:cNvPicPr>
          <p:nvPr/>
        </p:nvPicPr>
        <p:blipFill>
          <a:blip r:embed="rId3">
            <a:extLst/>
          </a:blip>
          <a:stretch>
            <a:fillRect/>
          </a:stretch>
        </p:blipFill>
        <p:spPr>
          <a:xfrm>
            <a:off x="1136650" y="1130300"/>
            <a:ext cx="6870700" cy="4597400"/>
          </a:xfrm>
          <a:prstGeom prst="rect">
            <a:avLst/>
          </a:prstGeom>
          <a:ln w="12700">
            <a:miter lim="400000"/>
          </a:ln>
        </p:spPr>
      </p:pic>
      <p:sp>
        <p:nvSpPr>
          <p:cNvPr id="178"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183"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Kriterien für ein … Verhalten</a:t>
            </a:r>
          </a:p>
        </p:txBody>
      </p:sp>
      <p:pic>
        <p:nvPicPr>
          <p:cNvPr id="184" name="Bild" descr="Bild"/>
          <p:cNvPicPr>
            <a:picLocks noChangeAspect="1"/>
          </p:cNvPicPr>
          <p:nvPr/>
        </p:nvPicPr>
        <p:blipFill>
          <a:blip r:embed="rId3">
            <a:extLst/>
          </a:blip>
          <a:stretch>
            <a:fillRect/>
          </a:stretch>
        </p:blipFill>
        <p:spPr>
          <a:xfrm>
            <a:off x="609600" y="1052512"/>
            <a:ext cx="7697132" cy="5103004"/>
          </a:xfrm>
          <a:prstGeom prst="rect">
            <a:avLst/>
          </a:prstGeom>
          <a:ln w="12700">
            <a:miter lim="400000"/>
          </a:ln>
        </p:spPr>
      </p:pic>
      <p:sp>
        <p:nvSpPr>
          <p:cNvPr id="185" name="Rechteck"/>
          <p:cNvSpPr/>
          <p:nvPr/>
        </p:nvSpPr>
        <p:spPr>
          <a:xfrm>
            <a:off x="2578099" y="1695152"/>
            <a:ext cx="1270001" cy="605136"/>
          </a:xfrm>
          <a:prstGeom prst="rect">
            <a:avLst/>
          </a:prstGeom>
          <a:solidFill>
            <a:srgbClr val="FFFFFF"/>
          </a:solidFill>
          <a:ln w="25400">
            <a:solidFill>
              <a:srgbClr val="000000"/>
            </a:solidFill>
          </a:ln>
        </p:spPr>
        <p:txBody>
          <a:bodyPr lIns="45718" tIns="45718" rIns="45718" bIns="45718"/>
          <a:lstStyle/>
          <a:p>
            <a:endParaRPr/>
          </a:p>
        </p:txBody>
      </p:sp>
      <p:sp>
        <p:nvSpPr>
          <p:cNvPr id="186" name="Rechteck"/>
          <p:cNvSpPr/>
          <p:nvPr/>
        </p:nvSpPr>
        <p:spPr>
          <a:xfrm>
            <a:off x="2578100" y="2410792"/>
            <a:ext cx="1270000" cy="605136"/>
          </a:xfrm>
          <a:prstGeom prst="rect">
            <a:avLst/>
          </a:prstGeom>
          <a:solidFill>
            <a:srgbClr val="FFFFFF"/>
          </a:solidFill>
          <a:ln w="25400">
            <a:solidFill>
              <a:srgbClr val="000000"/>
            </a:solidFill>
          </a:ln>
        </p:spPr>
        <p:txBody>
          <a:bodyPr lIns="45718" tIns="45718" rIns="45718" bIns="45718"/>
          <a:lstStyle/>
          <a:p>
            <a:endParaRPr/>
          </a:p>
        </p:txBody>
      </p:sp>
      <p:sp>
        <p:nvSpPr>
          <p:cNvPr id="187" name="Rechteck"/>
          <p:cNvSpPr/>
          <p:nvPr/>
        </p:nvSpPr>
        <p:spPr>
          <a:xfrm>
            <a:off x="2578100" y="3126432"/>
            <a:ext cx="1270000" cy="605136"/>
          </a:xfrm>
          <a:prstGeom prst="rect">
            <a:avLst/>
          </a:prstGeom>
          <a:solidFill>
            <a:srgbClr val="FFFFFF"/>
          </a:solidFill>
          <a:ln w="25400">
            <a:solidFill>
              <a:srgbClr val="000000"/>
            </a:solidFill>
          </a:ln>
        </p:spPr>
        <p:txBody>
          <a:bodyPr lIns="45718" tIns="45718" rIns="45718" bIns="45718"/>
          <a:lstStyle/>
          <a:p>
            <a:endParaRPr/>
          </a:p>
        </p:txBody>
      </p:sp>
      <p:sp>
        <p:nvSpPr>
          <p:cNvPr id="188" name="Rechteck"/>
          <p:cNvSpPr/>
          <p:nvPr/>
        </p:nvSpPr>
        <p:spPr>
          <a:xfrm>
            <a:off x="2578099" y="4146252"/>
            <a:ext cx="1705175" cy="1373785"/>
          </a:xfrm>
          <a:prstGeom prst="rect">
            <a:avLst/>
          </a:prstGeom>
          <a:solidFill>
            <a:srgbClr val="FFFFFF"/>
          </a:solidFill>
          <a:ln w="25400">
            <a:solidFill>
              <a:srgbClr val="000000"/>
            </a:solidFill>
          </a:ln>
        </p:spPr>
        <p:txBody>
          <a:bodyPr lIns="45718" tIns="45718" rIns="45718" bIns="45718"/>
          <a:lstStyle/>
          <a:p>
            <a:endParaRPr/>
          </a:p>
        </p:txBody>
      </p:sp>
      <p:sp>
        <p:nvSpPr>
          <p:cNvPr id="189" name="Rechteck"/>
          <p:cNvSpPr/>
          <p:nvPr/>
        </p:nvSpPr>
        <p:spPr>
          <a:xfrm>
            <a:off x="4495799" y="1700063"/>
            <a:ext cx="1536701" cy="605137"/>
          </a:xfrm>
          <a:prstGeom prst="rect">
            <a:avLst/>
          </a:prstGeom>
          <a:solidFill>
            <a:srgbClr val="FFFFFF"/>
          </a:solidFill>
          <a:ln w="25400">
            <a:solidFill>
              <a:srgbClr val="000000"/>
            </a:solidFill>
          </a:ln>
        </p:spPr>
        <p:txBody>
          <a:bodyPr lIns="45718" tIns="45718" rIns="45718" bIns="45718"/>
          <a:lstStyle/>
          <a:p>
            <a:endParaRPr/>
          </a:p>
        </p:txBody>
      </p:sp>
      <p:sp>
        <p:nvSpPr>
          <p:cNvPr id="190" name="Rechteck"/>
          <p:cNvSpPr/>
          <p:nvPr/>
        </p:nvSpPr>
        <p:spPr>
          <a:xfrm>
            <a:off x="4495800" y="2406352"/>
            <a:ext cx="1270000" cy="605136"/>
          </a:xfrm>
          <a:prstGeom prst="rect">
            <a:avLst/>
          </a:prstGeom>
          <a:solidFill>
            <a:srgbClr val="FFFFFF"/>
          </a:solidFill>
          <a:ln w="25400">
            <a:solidFill>
              <a:srgbClr val="000000"/>
            </a:solidFill>
          </a:ln>
        </p:spPr>
        <p:txBody>
          <a:bodyPr lIns="45718" tIns="45718" rIns="45718" bIns="45718"/>
          <a:lstStyle/>
          <a:p>
            <a:endParaRPr/>
          </a:p>
        </p:txBody>
      </p:sp>
      <p:sp>
        <p:nvSpPr>
          <p:cNvPr id="191" name="Rechteck"/>
          <p:cNvSpPr/>
          <p:nvPr/>
        </p:nvSpPr>
        <p:spPr>
          <a:xfrm>
            <a:off x="4495800" y="3126432"/>
            <a:ext cx="1270000" cy="605136"/>
          </a:xfrm>
          <a:prstGeom prst="rect">
            <a:avLst/>
          </a:prstGeom>
          <a:solidFill>
            <a:srgbClr val="FFFFFF"/>
          </a:solidFill>
          <a:ln w="25400">
            <a:solidFill>
              <a:srgbClr val="000000"/>
            </a:solidFill>
          </a:ln>
        </p:spPr>
        <p:txBody>
          <a:bodyPr lIns="45718" tIns="45718" rIns="45718" bIns="45718"/>
          <a:lstStyle/>
          <a:p>
            <a:endParaRPr/>
          </a:p>
        </p:txBody>
      </p:sp>
      <p:sp>
        <p:nvSpPr>
          <p:cNvPr id="192" name="Rechteck"/>
          <p:cNvSpPr/>
          <p:nvPr/>
        </p:nvSpPr>
        <p:spPr>
          <a:xfrm>
            <a:off x="4495800" y="4146252"/>
            <a:ext cx="1610718" cy="1073945"/>
          </a:xfrm>
          <a:prstGeom prst="rect">
            <a:avLst/>
          </a:prstGeom>
          <a:solidFill>
            <a:srgbClr val="FFFFFF"/>
          </a:solidFill>
          <a:ln w="25400">
            <a:solidFill>
              <a:srgbClr val="000000"/>
            </a:solidFill>
          </a:ln>
        </p:spPr>
        <p:txBody>
          <a:bodyPr lIns="45718" tIns="45718" rIns="45718" bIns="45718"/>
          <a:lstStyle/>
          <a:p>
            <a:endParaRPr/>
          </a:p>
        </p:txBody>
      </p:sp>
      <p:sp>
        <p:nvSpPr>
          <p:cNvPr id="193" name="Rechteck"/>
          <p:cNvSpPr/>
          <p:nvPr/>
        </p:nvSpPr>
        <p:spPr>
          <a:xfrm>
            <a:off x="6426200" y="4197052"/>
            <a:ext cx="1705174" cy="1472011"/>
          </a:xfrm>
          <a:prstGeom prst="rect">
            <a:avLst/>
          </a:prstGeom>
          <a:solidFill>
            <a:srgbClr val="FFFFFF"/>
          </a:solidFill>
          <a:ln w="25400">
            <a:solidFill>
              <a:srgbClr val="000000"/>
            </a:solidFill>
          </a:ln>
        </p:spPr>
        <p:txBody>
          <a:bodyPr lIns="45718" tIns="45718" rIns="45718" bIns="45718"/>
          <a:lstStyle/>
          <a:p>
            <a:endParaRPr/>
          </a:p>
        </p:txBody>
      </p:sp>
      <p:sp>
        <p:nvSpPr>
          <p:cNvPr id="194" name="Rechteck"/>
          <p:cNvSpPr/>
          <p:nvPr/>
        </p:nvSpPr>
        <p:spPr>
          <a:xfrm>
            <a:off x="6426200" y="3151832"/>
            <a:ext cx="1610718" cy="766766"/>
          </a:xfrm>
          <a:prstGeom prst="rect">
            <a:avLst/>
          </a:prstGeom>
          <a:solidFill>
            <a:srgbClr val="FFFFFF"/>
          </a:solidFill>
          <a:ln w="25400">
            <a:solidFill>
              <a:srgbClr val="000000"/>
            </a:solidFill>
          </a:ln>
        </p:spPr>
        <p:txBody>
          <a:bodyPr lIns="45718" tIns="45718" rIns="45718" bIns="45718"/>
          <a:lstStyle/>
          <a:p>
            <a:endParaRPr/>
          </a:p>
        </p:txBody>
      </p:sp>
      <p:sp>
        <p:nvSpPr>
          <p:cNvPr id="195" name="Rechteck"/>
          <p:cNvSpPr/>
          <p:nvPr/>
        </p:nvSpPr>
        <p:spPr>
          <a:xfrm>
            <a:off x="6426200" y="2406352"/>
            <a:ext cx="1270000" cy="605136"/>
          </a:xfrm>
          <a:prstGeom prst="rect">
            <a:avLst/>
          </a:prstGeom>
          <a:solidFill>
            <a:srgbClr val="FFFFFF"/>
          </a:solidFill>
          <a:ln w="25400">
            <a:solidFill>
              <a:srgbClr val="000000"/>
            </a:solidFill>
          </a:ln>
        </p:spPr>
        <p:txBody>
          <a:bodyPr lIns="45718" tIns="45718" rIns="45718" bIns="45718"/>
          <a:lstStyle/>
          <a:p>
            <a:endParaRPr/>
          </a:p>
        </p:txBody>
      </p:sp>
      <p:sp>
        <p:nvSpPr>
          <p:cNvPr id="196" name="Rechteck"/>
          <p:cNvSpPr/>
          <p:nvPr/>
        </p:nvSpPr>
        <p:spPr>
          <a:xfrm>
            <a:off x="6426200" y="1695152"/>
            <a:ext cx="1270000" cy="605136"/>
          </a:xfrm>
          <a:prstGeom prst="rect">
            <a:avLst/>
          </a:prstGeom>
          <a:solidFill>
            <a:srgbClr val="FFFFFF"/>
          </a:solidFill>
          <a:ln w="25400">
            <a:solidFill>
              <a:srgbClr val="000000"/>
            </a:solidFill>
          </a:ln>
        </p:spPr>
        <p:txBody>
          <a:bodyPr lIns="45718" tIns="45718" rIns="45718" bIns="45718"/>
          <a:lstStyle/>
          <a:p>
            <a:endParaRPr/>
          </a:p>
        </p:txBody>
      </p:sp>
      <p:sp>
        <p:nvSpPr>
          <p:cNvPr id="197"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202"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Kriterien für ein … Verhalten</a:t>
            </a:r>
          </a:p>
        </p:txBody>
      </p:sp>
      <p:pic>
        <p:nvPicPr>
          <p:cNvPr id="203" name="Bild" descr="Bild"/>
          <p:cNvPicPr>
            <a:picLocks noChangeAspect="1"/>
          </p:cNvPicPr>
          <p:nvPr/>
        </p:nvPicPr>
        <p:blipFill>
          <a:blip r:embed="rId3">
            <a:extLst/>
          </a:blip>
          <a:stretch>
            <a:fillRect/>
          </a:stretch>
        </p:blipFill>
        <p:spPr>
          <a:xfrm>
            <a:off x="609600" y="1052512"/>
            <a:ext cx="7697132" cy="5103004"/>
          </a:xfrm>
          <a:prstGeom prst="rect">
            <a:avLst/>
          </a:prstGeom>
          <a:ln w="12700">
            <a:miter lim="400000"/>
          </a:ln>
        </p:spPr>
      </p:pic>
      <p:sp>
        <p:nvSpPr>
          <p:cNvPr id="204"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209"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Auftreten des SR als zentraler Punkt</a:t>
            </a:r>
          </a:p>
        </p:txBody>
      </p:sp>
      <p:sp>
        <p:nvSpPr>
          <p:cNvPr id="210" name="Wie soll ein SR auftreten ?"/>
          <p:cNvSpPr txBox="1"/>
          <p:nvPr/>
        </p:nvSpPr>
        <p:spPr>
          <a:xfrm>
            <a:off x="982360" y="1408249"/>
            <a:ext cx="7287228" cy="574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ts val="7500"/>
              </a:lnSpc>
              <a:spcBef>
                <a:spcPts val="1200"/>
              </a:spcBef>
              <a:defRPr sz="3200" b="1"/>
            </a:lvl1pPr>
          </a:lstStyle>
          <a:p>
            <a:r>
              <a:t>Wie soll ein SR auftreten ? </a:t>
            </a:r>
          </a:p>
        </p:txBody>
      </p:sp>
      <p:sp>
        <p:nvSpPr>
          <p:cNvPr id="211"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216"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Auftreten des SR als zentraler Punkt</a:t>
            </a:r>
          </a:p>
        </p:txBody>
      </p:sp>
      <p:sp>
        <p:nvSpPr>
          <p:cNvPr id="217" name="Wie soll ein SR auftreten ?…"/>
          <p:cNvSpPr txBox="1"/>
          <p:nvPr/>
        </p:nvSpPr>
        <p:spPr>
          <a:xfrm>
            <a:off x="982360" y="1408249"/>
            <a:ext cx="7287228" cy="4524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defTabSz="457200">
              <a:defRPr sz="3200" b="1"/>
            </a:pPr>
            <a:r>
              <a:rPr dirty="0"/>
              <a:t>Wie </a:t>
            </a:r>
            <a:r>
              <a:rPr dirty="0" err="1"/>
              <a:t>soll</a:t>
            </a:r>
            <a:r>
              <a:rPr dirty="0"/>
              <a:t> </a:t>
            </a:r>
            <a:r>
              <a:rPr dirty="0" err="1"/>
              <a:t>ein</a:t>
            </a:r>
            <a:r>
              <a:rPr dirty="0"/>
              <a:t> SR </a:t>
            </a:r>
            <a:r>
              <a:rPr dirty="0" err="1"/>
              <a:t>auftreten</a:t>
            </a:r>
            <a:r>
              <a:rPr dirty="0"/>
              <a:t> ? </a:t>
            </a:r>
            <a:endParaRPr sz="1200" b="0" dirty="0">
              <a:latin typeface="Times"/>
              <a:ea typeface="Times"/>
              <a:cs typeface="Times"/>
              <a:sym typeface="Times"/>
            </a:endParaRPr>
          </a:p>
          <a:p>
            <a:pPr marL="457200" indent="-457200" algn="ctr" defTabSz="457200">
              <a:buFont typeface="Arial" panose="020B0604020202020204" pitchFamily="34" charset="0"/>
              <a:buChar char="•"/>
              <a:defRPr sz="3200"/>
            </a:pPr>
            <a:r>
              <a:rPr dirty="0" err="1"/>
              <a:t>Ruhig</a:t>
            </a:r>
            <a:r>
              <a:rPr dirty="0"/>
              <a:t> , </a:t>
            </a:r>
            <a:r>
              <a:rPr dirty="0" err="1"/>
              <a:t>bestimmt</a:t>
            </a:r>
            <a:r>
              <a:rPr dirty="0"/>
              <a:t>, </a:t>
            </a:r>
            <a:r>
              <a:rPr dirty="0" err="1"/>
              <a:t>gelassen</a:t>
            </a:r>
            <a:endParaRPr lang="de-DE" dirty="0"/>
          </a:p>
          <a:p>
            <a:pPr marL="457200" indent="-457200" algn="ctr" defTabSz="457200">
              <a:buFont typeface="Arial" panose="020B0604020202020204" pitchFamily="34" charset="0"/>
              <a:buChar char="•"/>
              <a:defRPr sz="3200"/>
            </a:pPr>
            <a:r>
              <a:rPr dirty="0" err="1"/>
              <a:t>Jederzeit</a:t>
            </a:r>
            <a:r>
              <a:rPr dirty="0"/>
              <a:t> </a:t>
            </a:r>
            <a:r>
              <a:rPr dirty="0" err="1"/>
              <a:t>volle</a:t>
            </a:r>
            <a:r>
              <a:rPr dirty="0"/>
              <a:t> </a:t>
            </a:r>
            <a:r>
              <a:rPr dirty="0" err="1"/>
              <a:t>Kontrolle</a:t>
            </a:r>
            <a:endParaRPr lang="de-DE" dirty="0"/>
          </a:p>
          <a:p>
            <a:pPr marL="457200" indent="-457200" algn="ctr" defTabSz="457200">
              <a:buFont typeface="Arial" panose="020B0604020202020204" pitchFamily="34" charset="0"/>
              <a:buChar char="•"/>
              <a:defRPr sz="3200"/>
            </a:pPr>
            <a:r>
              <a:rPr dirty="0" err="1"/>
              <a:t>Hellwach</a:t>
            </a:r>
            <a:r>
              <a:rPr dirty="0"/>
              <a:t> und </a:t>
            </a:r>
            <a:r>
              <a:rPr dirty="0" err="1"/>
              <a:t>interessiert</a:t>
            </a:r>
            <a:endParaRPr lang="de-DE" dirty="0"/>
          </a:p>
          <a:p>
            <a:pPr marL="457200" indent="-457200" algn="ctr" defTabSz="457200">
              <a:buFont typeface="Arial" panose="020B0604020202020204" pitchFamily="34" charset="0"/>
              <a:buChar char="•"/>
              <a:defRPr sz="3200"/>
            </a:pPr>
            <a:r>
              <a:rPr dirty="0" err="1"/>
              <a:t>Energisches</a:t>
            </a:r>
            <a:r>
              <a:rPr dirty="0"/>
              <a:t> </a:t>
            </a:r>
            <a:r>
              <a:rPr dirty="0" err="1"/>
              <a:t>Einschreiten</a:t>
            </a:r>
            <a:r>
              <a:rPr dirty="0"/>
              <a:t> </a:t>
            </a:r>
            <a:r>
              <a:rPr dirty="0" err="1"/>
              <a:t>bei</a:t>
            </a:r>
            <a:r>
              <a:rPr dirty="0"/>
              <a:t> „</a:t>
            </a:r>
            <a:r>
              <a:rPr dirty="0" err="1"/>
              <a:t>Veranlassung</a:t>
            </a:r>
            <a:r>
              <a:rPr dirty="0"/>
              <a:t>„</a:t>
            </a:r>
            <a:endParaRPr dirty="0">
              <a:latin typeface="Wingdings"/>
              <a:ea typeface="Wingdings"/>
              <a:cs typeface="Wingdings"/>
              <a:sym typeface="Wingdings"/>
            </a:endParaRPr>
          </a:p>
          <a:p>
            <a:pPr marL="457200" indent="-457200" algn="ctr" defTabSz="457200">
              <a:buFont typeface="Arial" panose="020B0604020202020204" pitchFamily="34" charset="0"/>
              <a:buChar char="•"/>
              <a:defRPr sz="3200"/>
            </a:pPr>
            <a:r>
              <a:rPr dirty="0" err="1"/>
              <a:t>Sachlich</a:t>
            </a:r>
            <a:r>
              <a:rPr dirty="0"/>
              <a:t>, </a:t>
            </a:r>
            <a:r>
              <a:rPr dirty="0" err="1"/>
              <a:t>abgewogenes</a:t>
            </a:r>
            <a:r>
              <a:rPr dirty="0"/>
              <a:t> und </a:t>
            </a:r>
            <a:r>
              <a:rPr dirty="0" err="1"/>
              <a:t>gerechtes</a:t>
            </a:r>
            <a:r>
              <a:rPr dirty="0"/>
              <a:t> </a:t>
            </a:r>
            <a:r>
              <a:rPr dirty="0" err="1"/>
              <a:t>Urteil</a:t>
            </a:r>
            <a:r>
              <a:rPr dirty="0"/>
              <a:t> </a:t>
            </a:r>
            <a:endParaRPr lang="de-DE" dirty="0"/>
          </a:p>
          <a:p>
            <a:pPr marL="457200" indent="-457200" algn="ctr" defTabSz="457200">
              <a:buFont typeface="Arial" panose="020B0604020202020204" pitchFamily="34" charset="0"/>
              <a:buChar char="•"/>
              <a:defRPr sz="3200"/>
            </a:pPr>
            <a:r>
              <a:rPr dirty="0" err="1"/>
              <a:t>Höflich</a:t>
            </a:r>
            <a:r>
              <a:rPr dirty="0"/>
              <a:t>, </a:t>
            </a:r>
            <a:r>
              <a:rPr dirty="0" err="1"/>
              <a:t>freundlich</a:t>
            </a:r>
            <a:r>
              <a:rPr dirty="0"/>
              <a:t> und </a:t>
            </a:r>
            <a:r>
              <a:rPr dirty="0" err="1"/>
              <a:t>verbindlich</a:t>
            </a:r>
            <a:r>
              <a:rPr dirty="0"/>
              <a:t> </a:t>
            </a:r>
            <a:endParaRPr sz="1200" dirty="0">
              <a:latin typeface="Times"/>
              <a:ea typeface="Times"/>
              <a:cs typeface="Times"/>
              <a:sym typeface="Times"/>
            </a:endParaRPr>
          </a:p>
        </p:txBody>
      </p:sp>
      <p:sp>
        <p:nvSpPr>
          <p:cNvPr id="218"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223"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Auftreten des SR als zentraler Punkt</a:t>
            </a:r>
          </a:p>
        </p:txBody>
      </p:sp>
      <p:sp>
        <p:nvSpPr>
          <p:cNvPr id="224" name="Wie soll ein SR NICHT auftreten ?"/>
          <p:cNvSpPr txBox="1"/>
          <p:nvPr/>
        </p:nvSpPr>
        <p:spPr>
          <a:xfrm>
            <a:off x="982360" y="1408249"/>
            <a:ext cx="7287228" cy="574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defTabSz="457200">
              <a:lnSpc>
                <a:spcPts val="7500"/>
              </a:lnSpc>
              <a:spcBef>
                <a:spcPts val="1200"/>
              </a:spcBef>
              <a:defRPr sz="3200" b="1"/>
            </a:pPr>
            <a:r>
              <a:t>Wie soll ein SR </a:t>
            </a:r>
            <a:r>
              <a:rPr>
                <a:solidFill>
                  <a:srgbClr val="F72931"/>
                </a:solidFill>
              </a:rPr>
              <a:t>NICHT</a:t>
            </a:r>
            <a:r>
              <a:t> auftreten ?   </a:t>
            </a:r>
          </a:p>
        </p:txBody>
      </p:sp>
      <p:sp>
        <p:nvSpPr>
          <p:cNvPr id="225"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230"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Auftreten des SR als zentraler Punkt</a:t>
            </a:r>
          </a:p>
        </p:txBody>
      </p:sp>
      <p:sp>
        <p:nvSpPr>
          <p:cNvPr id="232"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
        <p:nvSpPr>
          <p:cNvPr id="2" name="Textfeld 1">
            <a:extLst>
              <a:ext uri="{FF2B5EF4-FFF2-40B4-BE49-F238E27FC236}">
                <a16:creationId xmlns:a16="http://schemas.microsoft.com/office/drawing/2014/main" id="{83C842A6-BC29-4AF6-9CDA-EEBD5E049085}"/>
              </a:ext>
            </a:extLst>
          </p:cNvPr>
          <p:cNvSpPr txBox="1"/>
          <p:nvPr/>
        </p:nvSpPr>
        <p:spPr>
          <a:xfrm>
            <a:off x="583660" y="1361872"/>
            <a:ext cx="7617366" cy="52937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de-DE" sz="3200" dirty="0"/>
              <a:t>Wie soll ein SR </a:t>
            </a:r>
            <a:r>
              <a:rPr lang="de-DE" sz="3200" dirty="0">
                <a:solidFill>
                  <a:srgbClr val="FF0000"/>
                </a:solidFill>
              </a:rPr>
              <a:t>NICHT</a:t>
            </a:r>
            <a:r>
              <a:rPr lang="de-DE" sz="3200" dirty="0"/>
              <a:t> auftreten ?</a:t>
            </a:r>
          </a:p>
          <a:p>
            <a:pPr marL="457200" lvl="0" indent="-457200" algn="ctr">
              <a:buFont typeface="Arial" panose="020B0604020202020204" pitchFamily="34" charset="0"/>
              <a:buChar char="•"/>
            </a:pPr>
            <a:r>
              <a:rPr lang="de-DE" sz="3200" dirty="0"/>
              <a:t>Nervös, ängstliche</a:t>
            </a:r>
          </a:p>
          <a:p>
            <a:pPr marL="457200" lvl="0" indent="-457200" algn="ctr">
              <a:buFont typeface="Arial" panose="020B0604020202020204" pitchFamily="34" charset="0"/>
              <a:buChar char="•"/>
            </a:pPr>
            <a:r>
              <a:rPr lang="de-DE" sz="3200" dirty="0"/>
              <a:t>Entscheidung wird vom Außen z.B. durch Spieler/Trainer...aufgedrängt</a:t>
            </a:r>
          </a:p>
          <a:p>
            <a:pPr marL="457200" lvl="0" indent="-457200" algn="ctr">
              <a:buFont typeface="Arial" panose="020B0604020202020204" pitchFamily="34" charset="0"/>
              <a:buChar char="•"/>
            </a:pPr>
            <a:r>
              <a:rPr lang="de-DE" sz="3200" dirty="0"/>
              <a:t>Übertriebenes Auftreten / Arrogant</a:t>
            </a:r>
          </a:p>
          <a:p>
            <a:pPr marL="457200" lvl="0" indent="-457200" algn="ctr">
              <a:buFont typeface="Arial" panose="020B0604020202020204" pitchFamily="34" charset="0"/>
              <a:buChar char="•"/>
            </a:pPr>
            <a:r>
              <a:rPr lang="de-DE" sz="3200" dirty="0"/>
              <a:t>Desinteresse, unbeteiligtes Herumlaufen </a:t>
            </a:r>
          </a:p>
          <a:p>
            <a:pPr marL="457200" lvl="0" indent="-457200" algn="ctr">
              <a:buFont typeface="Arial" panose="020B0604020202020204" pitchFamily="34" charset="0"/>
              <a:buChar char="•"/>
            </a:pPr>
            <a:r>
              <a:rPr lang="de-DE" sz="3200" dirty="0"/>
              <a:t>Konzessionsentscheidungen</a:t>
            </a:r>
          </a:p>
          <a:p>
            <a:pPr marL="457200" lvl="0" indent="-457200" algn="ctr">
              <a:buFont typeface="Arial" panose="020B0604020202020204" pitchFamily="34" charset="0"/>
              <a:buChar char="•"/>
            </a:pPr>
            <a:r>
              <a:rPr lang="de-DE" sz="3200" dirty="0"/>
              <a:t>Provokantes bzw. unhöfliches Auftreten  </a:t>
            </a:r>
          </a:p>
          <a:p>
            <a:pPr marL="0" marR="0" indent="0" algn="l" defTabSz="9144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dirty="0">
              <a:ln>
                <a:noFill/>
              </a:ln>
              <a:solidFill>
                <a:srgbClr val="000000"/>
              </a:solidFill>
              <a:effectLst/>
              <a:uFillTx/>
              <a:latin typeface="+mn-lt"/>
              <a:ea typeface="+mn-ea"/>
              <a:cs typeface="+mn-cs"/>
              <a:sym typeface="Helvetica"/>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237"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Auftreten des SR als zentraler Punkt</a:t>
            </a:r>
          </a:p>
        </p:txBody>
      </p:sp>
      <p:sp>
        <p:nvSpPr>
          <p:cNvPr id="238" name="Möglichkeiten vor dem Spiel…"/>
          <p:cNvSpPr txBox="1"/>
          <p:nvPr/>
        </p:nvSpPr>
        <p:spPr>
          <a:xfrm>
            <a:off x="982360" y="1408249"/>
            <a:ext cx="7287228" cy="52677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defTabSz="457200">
              <a:lnSpc>
                <a:spcPts val="7500"/>
              </a:lnSpc>
              <a:spcBef>
                <a:spcPts val="1200"/>
              </a:spcBef>
              <a:defRPr sz="3200" b="1"/>
            </a:pPr>
            <a:r>
              <a:rPr dirty="0" err="1"/>
              <a:t>Möglichkeiten</a:t>
            </a:r>
            <a:r>
              <a:rPr dirty="0"/>
              <a:t> </a:t>
            </a:r>
            <a:r>
              <a:rPr dirty="0" err="1"/>
              <a:t>vor</a:t>
            </a:r>
            <a:r>
              <a:rPr dirty="0"/>
              <a:t> dem Spiel</a:t>
            </a:r>
            <a:endParaRPr sz="1200" b="0" dirty="0">
              <a:latin typeface="Times"/>
              <a:ea typeface="Times"/>
              <a:cs typeface="Times"/>
              <a:sym typeface="Times"/>
            </a:endParaRPr>
          </a:p>
          <a:p>
            <a:pPr algn="ctr" defTabSz="457200">
              <a:lnSpc>
                <a:spcPts val="7200"/>
              </a:lnSpc>
              <a:spcBef>
                <a:spcPts val="1200"/>
              </a:spcBef>
              <a:defRPr sz="3000"/>
            </a:pPr>
            <a:r>
              <a:rPr dirty="0" err="1"/>
              <a:t>Ansprechpartner</a:t>
            </a:r>
            <a:r>
              <a:rPr dirty="0"/>
              <a:t> </a:t>
            </a:r>
            <a:r>
              <a:rPr dirty="0" err="1"/>
              <a:t>suchen</a:t>
            </a:r>
            <a:endParaRPr dirty="0">
              <a:latin typeface="Wingdings"/>
              <a:ea typeface="Wingdings"/>
              <a:cs typeface="Wingdings"/>
              <a:sym typeface="Wingdings"/>
            </a:endParaRPr>
          </a:p>
          <a:p>
            <a:pPr algn="ctr" defTabSz="457200">
              <a:lnSpc>
                <a:spcPts val="7200"/>
              </a:lnSpc>
              <a:spcBef>
                <a:spcPts val="1200"/>
              </a:spcBef>
              <a:defRPr sz="3000"/>
            </a:pPr>
            <a:r>
              <a:rPr dirty="0" err="1"/>
              <a:t>Informationen</a:t>
            </a:r>
            <a:r>
              <a:rPr dirty="0"/>
              <a:t> </a:t>
            </a:r>
            <a:r>
              <a:rPr dirty="0" err="1"/>
              <a:t>sammeln</a:t>
            </a:r>
            <a:r>
              <a:rPr dirty="0"/>
              <a:t> </a:t>
            </a:r>
          </a:p>
          <a:p>
            <a:pPr algn="ctr" defTabSz="457200">
              <a:lnSpc>
                <a:spcPts val="7200"/>
              </a:lnSpc>
              <a:spcBef>
                <a:spcPts val="1200"/>
              </a:spcBef>
              <a:defRPr sz="3000"/>
            </a:pPr>
            <a:r>
              <a:rPr dirty="0" err="1"/>
              <a:t>Konflikte</a:t>
            </a:r>
            <a:r>
              <a:rPr dirty="0"/>
              <a:t> </a:t>
            </a:r>
            <a:r>
              <a:rPr dirty="0" err="1"/>
              <a:t>meiden</a:t>
            </a:r>
            <a:r>
              <a:rPr dirty="0"/>
              <a:t> </a:t>
            </a:r>
            <a:endParaRPr sz="1200" dirty="0">
              <a:latin typeface="Times"/>
              <a:ea typeface="Times"/>
              <a:cs typeface="Times"/>
              <a:sym typeface="Times"/>
            </a:endParaRPr>
          </a:p>
          <a:p>
            <a:pPr algn="ctr" defTabSz="457200">
              <a:lnSpc>
                <a:spcPts val="7700"/>
              </a:lnSpc>
              <a:spcBef>
                <a:spcPts val="1200"/>
              </a:spcBef>
              <a:defRPr sz="3000"/>
            </a:pPr>
            <a:r>
              <a:rPr dirty="0"/>
              <a:t> </a:t>
            </a:r>
          </a:p>
        </p:txBody>
      </p:sp>
      <p:sp>
        <p:nvSpPr>
          <p:cNvPr id="239"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oliennummer"/>
          <p:cNvSpPr txBox="1">
            <a:spLocks noGrp="1"/>
          </p:cNvSpPr>
          <p:nvPr>
            <p:ph type="sldNum" sz="quarter" idx="4294967295"/>
          </p:nvPr>
        </p:nvSpPr>
        <p:spPr>
          <a:xfrm>
            <a:off x="8893189" y="6522670"/>
            <a:ext cx="188894"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95"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
        <p:nvSpPr>
          <p:cNvPr id="96" name="Regel 1 - Spielfeld"/>
          <p:cNvSpPr txBox="1">
            <a:spLocks noGrp="1"/>
          </p:cNvSpPr>
          <p:nvPr>
            <p:ph type="title" idx="4294967295"/>
          </p:nvPr>
        </p:nvSpPr>
        <p:spPr>
          <a:xfrm>
            <a:off x="207961" y="15873"/>
            <a:ext cx="7993065" cy="792167"/>
          </a:xfrm>
          <a:prstGeom prst="rect">
            <a:avLst/>
          </a:prstGeom>
        </p:spPr>
        <p:txBody>
          <a:bodyPr/>
          <a:lstStyle/>
          <a:p>
            <a:pPr>
              <a:defRPr sz="3600"/>
            </a:pPr>
            <a:endParaRPr/>
          </a:p>
        </p:txBody>
      </p:sp>
      <p:sp>
        <p:nvSpPr>
          <p:cNvPr id="97" name="Gewalt ist die Unfähigkeit Konflikte…"/>
          <p:cNvSpPr txBox="1"/>
          <p:nvPr/>
        </p:nvSpPr>
        <p:spPr>
          <a:xfrm>
            <a:off x="866000" y="1052512"/>
            <a:ext cx="7712113" cy="3724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defTabSz="457200">
              <a:lnSpc>
                <a:spcPts val="9100"/>
              </a:lnSpc>
              <a:spcBef>
                <a:spcPts val="1200"/>
              </a:spcBef>
              <a:defRPr sz="3866"/>
            </a:pPr>
            <a:r>
              <a:rPr dirty="0" err="1"/>
              <a:t>Gewalt</a:t>
            </a:r>
            <a:r>
              <a:rPr dirty="0"/>
              <a:t> </a:t>
            </a:r>
            <a:r>
              <a:rPr dirty="0" err="1"/>
              <a:t>ist</a:t>
            </a:r>
            <a:r>
              <a:rPr dirty="0"/>
              <a:t> die </a:t>
            </a:r>
            <a:r>
              <a:rPr dirty="0" err="1"/>
              <a:t>Unfähigkeit</a:t>
            </a:r>
            <a:r>
              <a:rPr dirty="0"/>
              <a:t> </a:t>
            </a:r>
            <a:r>
              <a:rPr dirty="0" err="1"/>
              <a:t>Konflikte</a:t>
            </a:r>
            <a:endParaRPr dirty="0"/>
          </a:p>
          <a:p>
            <a:pPr algn="ctr" defTabSz="457200">
              <a:lnSpc>
                <a:spcPts val="9100"/>
              </a:lnSpc>
              <a:spcBef>
                <a:spcPts val="1200"/>
              </a:spcBef>
              <a:defRPr sz="3866"/>
            </a:pPr>
            <a:r>
              <a:rPr dirty="0"/>
              <a:t> </a:t>
            </a:r>
            <a:r>
              <a:rPr dirty="0" err="1"/>
              <a:t>kommunikativ</a:t>
            </a:r>
            <a:r>
              <a:rPr dirty="0"/>
              <a:t> </a:t>
            </a:r>
          </a:p>
          <a:p>
            <a:pPr algn="ctr" defTabSz="457200">
              <a:lnSpc>
                <a:spcPts val="9100"/>
              </a:lnSpc>
              <a:spcBef>
                <a:spcPts val="1200"/>
              </a:spcBef>
              <a:defRPr sz="3866"/>
            </a:pPr>
            <a:r>
              <a:rPr dirty="0" err="1"/>
              <a:t>zu</a:t>
            </a:r>
            <a:r>
              <a:rPr dirty="0"/>
              <a:t> </a:t>
            </a:r>
            <a:r>
              <a:rPr dirty="0" err="1"/>
              <a:t>lösen</a:t>
            </a:r>
            <a:r>
              <a:rPr dirty="0"/>
              <a:t> ! </a:t>
            </a:r>
            <a:endParaRPr sz="1200" dirty="0">
              <a:latin typeface="Times"/>
              <a:ea typeface="Times"/>
              <a:cs typeface="Times"/>
              <a:sym typeface="Times"/>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24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Auftreten des SR als zentraler Punkt</a:t>
            </a:r>
          </a:p>
        </p:txBody>
      </p:sp>
      <p:sp>
        <p:nvSpPr>
          <p:cNvPr id="245" name="Möglichkeiten vor dem Spiel…"/>
          <p:cNvSpPr txBox="1"/>
          <p:nvPr/>
        </p:nvSpPr>
        <p:spPr>
          <a:xfrm>
            <a:off x="982360" y="1408249"/>
            <a:ext cx="7287228" cy="68147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defTabSz="457200">
              <a:lnSpc>
                <a:spcPts val="6700"/>
              </a:lnSpc>
              <a:spcBef>
                <a:spcPts val="100"/>
              </a:spcBef>
              <a:defRPr sz="2500" b="1"/>
            </a:pPr>
            <a:r>
              <a:rPr dirty="0" err="1"/>
              <a:t>Möglichkeiten</a:t>
            </a:r>
            <a:r>
              <a:rPr dirty="0"/>
              <a:t> </a:t>
            </a:r>
            <a:r>
              <a:rPr dirty="0" err="1"/>
              <a:t>vor</a:t>
            </a:r>
            <a:r>
              <a:rPr dirty="0"/>
              <a:t> dem Spiel</a:t>
            </a:r>
            <a:endParaRPr lang="de-DE" b="0" dirty="0">
              <a:latin typeface="Times"/>
              <a:ea typeface="Times"/>
              <a:cs typeface="Times"/>
              <a:sym typeface="Times"/>
            </a:endParaRPr>
          </a:p>
          <a:p>
            <a:pPr defTabSz="457200">
              <a:lnSpc>
                <a:spcPts val="6600"/>
              </a:lnSpc>
              <a:spcBef>
                <a:spcPts val="100"/>
              </a:spcBef>
              <a:defRPr sz="2500"/>
            </a:pPr>
            <a:r>
              <a:rPr lang="de-DE" dirty="0"/>
              <a:t>Verhalten der Teams </a:t>
            </a:r>
            <a:r>
              <a:rPr dirty="0" err="1"/>
              <a:t>Sprache</a:t>
            </a:r>
            <a:r>
              <a:rPr dirty="0"/>
              <a:t> der </a:t>
            </a:r>
            <a:r>
              <a:rPr dirty="0" err="1"/>
              <a:t>Spieler</a:t>
            </a:r>
            <a:endParaRPr dirty="0">
              <a:latin typeface="Wingdings"/>
              <a:ea typeface="Wingdings"/>
              <a:cs typeface="Wingdings"/>
              <a:sym typeface="Wingdings"/>
            </a:endParaRPr>
          </a:p>
          <a:p>
            <a:pPr lvl="2" indent="457200" defTabSz="457200">
              <a:lnSpc>
                <a:spcPts val="6600"/>
              </a:lnSpc>
              <a:spcBef>
                <a:spcPts val="100"/>
              </a:spcBef>
              <a:defRPr sz="2500"/>
            </a:pPr>
            <a:r>
              <a:rPr dirty="0"/>
              <a:t>Aggressive </a:t>
            </a:r>
            <a:r>
              <a:rPr dirty="0" err="1"/>
              <a:t>Spieler</a:t>
            </a:r>
            <a:endParaRPr dirty="0">
              <a:latin typeface="Wingdings"/>
              <a:ea typeface="Wingdings"/>
              <a:cs typeface="Wingdings"/>
              <a:sym typeface="Wingdings"/>
            </a:endParaRPr>
          </a:p>
          <a:p>
            <a:pPr lvl="2" indent="457200" defTabSz="457200">
              <a:lnSpc>
                <a:spcPts val="6600"/>
              </a:lnSpc>
              <a:spcBef>
                <a:spcPts val="100"/>
              </a:spcBef>
              <a:defRPr sz="2500"/>
            </a:pPr>
            <a:r>
              <a:rPr dirty="0" err="1"/>
              <a:t>Undiszipliniertheit</a:t>
            </a:r>
            <a:endParaRPr dirty="0">
              <a:latin typeface="Wingdings"/>
              <a:ea typeface="Wingdings"/>
              <a:cs typeface="Wingdings"/>
              <a:sym typeface="Wingdings"/>
            </a:endParaRPr>
          </a:p>
          <a:p>
            <a:pPr lvl="2" indent="457200" defTabSz="457200">
              <a:lnSpc>
                <a:spcPts val="6600"/>
              </a:lnSpc>
              <a:spcBef>
                <a:spcPts val="100"/>
              </a:spcBef>
              <a:defRPr sz="2500"/>
            </a:pPr>
            <a:r>
              <a:rPr dirty="0" err="1"/>
              <a:t>Rädelsführer</a:t>
            </a:r>
            <a:r>
              <a:rPr dirty="0"/>
              <a:t> </a:t>
            </a:r>
            <a:endParaRPr dirty="0">
              <a:latin typeface="Times"/>
              <a:ea typeface="Times"/>
              <a:cs typeface="Times"/>
              <a:sym typeface="Times"/>
            </a:endParaRPr>
          </a:p>
          <a:p>
            <a:pPr defTabSz="457200">
              <a:lnSpc>
                <a:spcPts val="6600"/>
              </a:lnSpc>
              <a:spcBef>
                <a:spcPts val="100"/>
              </a:spcBef>
              <a:defRPr sz="2500"/>
            </a:pPr>
            <a:r>
              <a:rPr dirty="0" err="1"/>
              <a:t>Verhalten</a:t>
            </a:r>
            <a:r>
              <a:rPr dirty="0"/>
              <a:t> Trainer </a:t>
            </a:r>
            <a:endParaRPr dirty="0">
              <a:latin typeface="Times"/>
              <a:ea typeface="Times"/>
              <a:cs typeface="Times"/>
              <a:sym typeface="Times"/>
            </a:endParaRPr>
          </a:p>
          <a:p>
            <a:pPr defTabSz="457200">
              <a:lnSpc>
                <a:spcPts val="6600"/>
              </a:lnSpc>
              <a:spcBef>
                <a:spcPts val="100"/>
              </a:spcBef>
              <a:defRPr sz="2500"/>
            </a:pPr>
            <a:r>
              <a:rPr dirty="0" err="1"/>
              <a:t>Auftreten</a:t>
            </a:r>
            <a:r>
              <a:rPr dirty="0"/>
              <a:t> des SR</a:t>
            </a:r>
            <a:br>
              <a:rPr dirty="0"/>
            </a:br>
            <a:r>
              <a:rPr dirty="0" err="1"/>
              <a:t>Ansprache</a:t>
            </a:r>
            <a:r>
              <a:rPr dirty="0"/>
              <a:t> der </a:t>
            </a:r>
            <a:r>
              <a:rPr dirty="0" err="1"/>
              <a:t>Spieler</a:t>
            </a:r>
            <a:r>
              <a:rPr dirty="0"/>
              <a:t>/</a:t>
            </a:r>
            <a:r>
              <a:rPr dirty="0" err="1"/>
              <a:t>Offiziellen</a:t>
            </a:r>
            <a:r>
              <a:rPr dirty="0"/>
              <a:t> / </a:t>
            </a:r>
          </a:p>
        </p:txBody>
      </p:sp>
      <p:sp>
        <p:nvSpPr>
          <p:cNvPr id="246"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251"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Auftreten des SR als zentraler Punkt</a:t>
            </a:r>
          </a:p>
        </p:txBody>
      </p:sp>
      <p:sp>
        <p:nvSpPr>
          <p:cNvPr id="252" name="Möglichkeiten während des Spiels…"/>
          <p:cNvSpPr txBox="1"/>
          <p:nvPr/>
        </p:nvSpPr>
        <p:spPr>
          <a:xfrm>
            <a:off x="982360" y="1408249"/>
            <a:ext cx="7287228" cy="4416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defTabSz="457200">
              <a:lnSpc>
                <a:spcPts val="8500"/>
              </a:lnSpc>
              <a:spcBef>
                <a:spcPts val="1200"/>
              </a:spcBef>
              <a:defRPr sz="3300" b="1"/>
            </a:pPr>
            <a:r>
              <a:rPr dirty="0" err="1"/>
              <a:t>Möglichkeiten</a:t>
            </a:r>
            <a:r>
              <a:rPr dirty="0"/>
              <a:t> </a:t>
            </a:r>
            <a:r>
              <a:rPr dirty="0" err="1"/>
              <a:t>während</a:t>
            </a:r>
            <a:r>
              <a:rPr dirty="0"/>
              <a:t> des Spiels </a:t>
            </a:r>
            <a:endParaRPr dirty="0">
              <a:latin typeface="Times"/>
              <a:ea typeface="Times"/>
              <a:cs typeface="Times"/>
              <a:sym typeface="Times"/>
            </a:endParaRPr>
          </a:p>
          <a:p>
            <a:pPr algn="ctr" defTabSz="457200">
              <a:lnSpc>
                <a:spcPts val="8600"/>
              </a:lnSpc>
              <a:spcBef>
                <a:spcPts val="1200"/>
              </a:spcBef>
              <a:defRPr sz="3500"/>
            </a:pPr>
            <a:r>
              <a:rPr dirty="0" err="1"/>
              <a:t>Prävention</a:t>
            </a:r>
            <a:endParaRPr dirty="0">
              <a:latin typeface="Wingdings"/>
              <a:ea typeface="Wingdings"/>
              <a:cs typeface="Wingdings"/>
              <a:sym typeface="Wingdings"/>
            </a:endParaRPr>
          </a:p>
          <a:p>
            <a:pPr algn="ctr" defTabSz="457200">
              <a:lnSpc>
                <a:spcPts val="8600"/>
              </a:lnSpc>
              <a:spcBef>
                <a:spcPts val="1200"/>
              </a:spcBef>
              <a:defRPr sz="3500"/>
            </a:pPr>
            <a:r>
              <a:rPr dirty="0" err="1"/>
              <a:t>Reaktion</a:t>
            </a:r>
            <a:r>
              <a:rPr dirty="0"/>
              <a:t> </a:t>
            </a:r>
            <a:endParaRPr sz="1200" dirty="0">
              <a:latin typeface="Times"/>
              <a:ea typeface="Times"/>
              <a:cs typeface="Times"/>
              <a:sym typeface="Times"/>
            </a:endParaRPr>
          </a:p>
          <a:p>
            <a:pPr defTabSz="457200">
              <a:lnSpc>
                <a:spcPts val="6600"/>
              </a:lnSpc>
              <a:spcBef>
                <a:spcPts val="100"/>
              </a:spcBef>
              <a:defRPr sz="2500"/>
            </a:pPr>
            <a:r>
              <a:rPr dirty="0"/>
              <a:t> </a:t>
            </a:r>
          </a:p>
        </p:txBody>
      </p:sp>
      <p:sp>
        <p:nvSpPr>
          <p:cNvPr id="253"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258"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Auftreten des SR als zentraler Punkt</a:t>
            </a:r>
          </a:p>
        </p:txBody>
      </p:sp>
      <p:sp>
        <p:nvSpPr>
          <p:cNvPr id="259" name="Möglichkeiten während des Spiels…"/>
          <p:cNvSpPr txBox="1"/>
          <p:nvPr/>
        </p:nvSpPr>
        <p:spPr>
          <a:xfrm>
            <a:off x="982360" y="1408249"/>
            <a:ext cx="7287228" cy="37292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defTabSz="457200">
              <a:spcBef>
                <a:spcPts val="100"/>
              </a:spcBef>
              <a:defRPr sz="2200" b="1"/>
            </a:pPr>
            <a:r>
              <a:rPr dirty="0" err="1"/>
              <a:t>Möglichkeiten</a:t>
            </a:r>
            <a:r>
              <a:rPr dirty="0"/>
              <a:t> </a:t>
            </a:r>
            <a:r>
              <a:rPr dirty="0" err="1"/>
              <a:t>während</a:t>
            </a:r>
            <a:r>
              <a:rPr dirty="0"/>
              <a:t> des Spiels</a:t>
            </a:r>
            <a:endParaRPr b="0" dirty="0">
              <a:latin typeface="Times"/>
              <a:ea typeface="Times"/>
              <a:cs typeface="Times"/>
              <a:sym typeface="Times"/>
            </a:endParaRPr>
          </a:p>
          <a:p>
            <a:pPr defTabSz="457200">
              <a:spcBef>
                <a:spcPts val="100"/>
              </a:spcBef>
              <a:defRPr sz="2200"/>
            </a:pPr>
            <a:r>
              <a:rPr dirty="0" err="1"/>
              <a:t>Konsequente</a:t>
            </a:r>
            <a:r>
              <a:rPr dirty="0"/>
              <a:t> </a:t>
            </a:r>
            <a:r>
              <a:rPr dirty="0" err="1"/>
              <a:t>Regelauslegung</a:t>
            </a:r>
            <a:r>
              <a:rPr dirty="0"/>
              <a:t> </a:t>
            </a:r>
            <a:endParaRPr dirty="0">
              <a:latin typeface="Times"/>
              <a:ea typeface="Times"/>
              <a:cs typeface="Times"/>
              <a:sym typeface="Times"/>
            </a:endParaRPr>
          </a:p>
          <a:p>
            <a:pPr defTabSz="457200">
              <a:defRPr sz="2200"/>
            </a:pPr>
            <a:r>
              <a:rPr dirty="0"/>
              <a:t>Mut (</a:t>
            </a:r>
            <a:r>
              <a:rPr dirty="0" err="1"/>
              <a:t>Strafstoß</a:t>
            </a:r>
            <a:r>
              <a:rPr dirty="0"/>
              <a:t>, G/Rot </a:t>
            </a:r>
            <a:r>
              <a:rPr dirty="0" err="1"/>
              <a:t>geg</a:t>
            </a:r>
            <a:r>
              <a:rPr dirty="0"/>
              <a:t>. </a:t>
            </a:r>
            <a:r>
              <a:rPr dirty="0" err="1"/>
              <a:t>Heimmannschaft</a:t>
            </a:r>
            <a:r>
              <a:rPr dirty="0"/>
              <a:t>) </a:t>
            </a:r>
            <a:r>
              <a:rPr dirty="0">
                <a:latin typeface="Wingdings"/>
                <a:ea typeface="Wingdings"/>
                <a:cs typeface="Wingdings"/>
                <a:sym typeface="Wingdings"/>
              </a:rPr>
              <a:t> </a:t>
            </a:r>
            <a:r>
              <a:rPr dirty="0" err="1"/>
              <a:t>Schwierige</a:t>
            </a:r>
            <a:r>
              <a:rPr dirty="0"/>
              <a:t> </a:t>
            </a:r>
            <a:r>
              <a:rPr dirty="0" err="1"/>
              <a:t>Regelauslegungen</a:t>
            </a:r>
            <a:r>
              <a:rPr dirty="0"/>
              <a:t> (</a:t>
            </a:r>
            <a:r>
              <a:rPr dirty="0" err="1"/>
              <a:t>Zuschauerproteste</a:t>
            </a:r>
            <a:r>
              <a:rPr dirty="0"/>
              <a:t> </a:t>
            </a:r>
            <a:r>
              <a:rPr dirty="0" err="1"/>
              <a:t>bei</a:t>
            </a:r>
            <a:r>
              <a:rPr dirty="0"/>
              <a:t> </a:t>
            </a:r>
          </a:p>
          <a:p>
            <a:pPr lvl="1" indent="165100" defTabSz="457200">
              <a:spcBef>
                <a:spcPts val="1000"/>
              </a:spcBef>
              <a:defRPr sz="2200"/>
            </a:pPr>
            <a:r>
              <a:rPr dirty="0" err="1"/>
              <a:t>Abseits</a:t>
            </a:r>
            <a:r>
              <a:rPr dirty="0"/>
              <a:t> .... ) </a:t>
            </a:r>
            <a:endParaRPr dirty="0">
              <a:latin typeface="Times"/>
              <a:ea typeface="Times"/>
              <a:cs typeface="Times"/>
              <a:sym typeface="Times"/>
            </a:endParaRPr>
          </a:p>
          <a:p>
            <a:pPr defTabSz="457200">
              <a:spcBef>
                <a:spcPts val="1200"/>
              </a:spcBef>
              <a:defRPr sz="2200"/>
            </a:pPr>
            <a:r>
              <a:rPr dirty="0" err="1"/>
              <a:t>Körperspannung</a:t>
            </a:r>
            <a:r>
              <a:rPr dirty="0"/>
              <a:t>, </a:t>
            </a:r>
            <a:r>
              <a:rPr dirty="0" err="1"/>
              <a:t>Gestik</a:t>
            </a:r>
            <a:r>
              <a:rPr dirty="0"/>
              <a:t>, </a:t>
            </a:r>
            <a:r>
              <a:rPr dirty="0" err="1"/>
              <a:t>Laufvermögen</a:t>
            </a:r>
            <a:r>
              <a:rPr dirty="0"/>
              <a:t> </a:t>
            </a:r>
            <a:endParaRPr dirty="0">
              <a:latin typeface="Times"/>
              <a:ea typeface="Times"/>
              <a:cs typeface="Times"/>
              <a:sym typeface="Times"/>
            </a:endParaRPr>
          </a:p>
          <a:p>
            <a:pPr defTabSz="457200">
              <a:spcBef>
                <a:spcPts val="1200"/>
              </a:spcBef>
              <a:defRPr sz="2200"/>
            </a:pPr>
            <a:r>
              <a:rPr dirty="0" err="1"/>
              <a:t>Laute</a:t>
            </a:r>
            <a:r>
              <a:rPr dirty="0"/>
              <a:t> </a:t>
            </a:r>
            <a:r>
              <a:rPr dirty="0" err="1"/>
              <a:t>Rufe</a:t>
            </a:r>
            <a:r>
              <a:rPr dirty="0"/>
              <a:t> „ </a:t>
            </a:r>
            <a:r>
              <a:rPr dirty="0" err="1"/>
              <a:t>Weiter</a:t>
            </a:r>
            <a:r>
              <a:rPr dirty="0"/>
              <a:t> ...“ </a:t>
            </a:r>
            <a:endParaRPr dirty="0">
              <a:latin typeface="Times"/>
              <a:ea typeface="Times"/>
              <a:cs typeface="Times"/>
              <a:sym typeface="Times"/>
            </a:endParaRPr>
          </a:p>
          <a:p>
            <a:pPr defTabSz="457200">
              <a:spcBef>
                <a:spcPts val="400"/>
              </a:spcBef>
              <a:defRPr sz="2200"/>
            </a:pPr>
            <a:r>
              <a:rPr dirty="0" err="1"/>
              <a:t>Konsequenz</a:t>
            </a:r>
            <a:r>
              <a:rPr dirty="0"/>
              <a:t> / </a:t>
            </a:r>
            <a:r>
              <a:rPr dirty="0" err="1"/>
              <a:t>Strenge</a:t>
            </a:r>
            <a:r>
              <a:rPr dirty="0"/>
              <a:t> </a:t>
            </a:r>
            <a:r>
              <a:rPr dirty="0" err="1"/>
              <a:t>bei</a:t>
            </a:r>
            <a:r>
              <a:rPr dirty="0"/>
              <a:t> </a:t>
            </a:r>
            <a:r>
              <a:rPr dirty="0" err="1"/>
              <a:t>Ermahnungen</a:t>
            </a:r>
            <a:endParaRPr dirty="0">
              <a:latin typeface="Wingdings"/>
              <a:ea typeface="Wingdings"/>
              <a:cs typeface="Wingdings"/>
              <a:sym typeface="Wingdings"/>
            </a:endParaRPr>
          </a:p>
          <a:p>
            <a:pPr defTabSz="457200">
              <a:spcBef>
                <a:spcPts val="700"/>
              </a:spcBef>
              <a:defRPr sz="2200"/>
            </a:pPr>
            <a:r>
              <a:rPr dirty="0" err="1"/>
              <a:t>Verhalten</a:t>
            </a:r>
            <a:r>
              <a:rPr dirty="0"/>
              <a:t> auf der Bank / </a:t>
            </a:r>
            <a:r>
              <a:rPr dirty="0" err="1"/>
              <a:t>Trainerverhalten</a:t>
            </a:r>
            <a:r>
              <a:rPr dirty="0"/>
              <a:t> </a:t>
            </a:r>
          </a:p>
        </p:txBody>
      </p:sp>
      <p:sp>
        <p:nvSpPr>
          <p:cNvPr id="260"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265"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Auftreten des SR als zentraler Punkt</a:t>
            </a:r>
          </a:p>
        </p:txBody>
      </p:sp>
      <p:sp>
        <p:nvSpPr>
          <p:cNvPr id="266" name="Möglichkeiten während des Spiels…"/>
          <p:cNvSpPr txBox="1"/>
          <p:nvPr/>
        </p:nvSpPr>
        <p:spPr>
          <a:xfrm>
            <a:off x="494353" y="1408249"/>
            <a:ext cx="8481073" cy="54900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rPr lang="de-DE" sz="2200" b="1" dirty="0"/>
              <a:t>Möglichkeiten während des Spiels</a:t>
            </a:r>
            <a:endParaRPr lang="de-DE" sz="2200" dirty="0"/>
          </a:p>
          <a:p>
            <a:pPr marL="285750" indent="-285750">
              <a:buFont typeface="Arial" panose="020B0604020202020204" pitchFamily="34" charset="0"/>
              <a:buChar char="•"/>
            </a:pPr>
            <a:r>
              <a:rPr lang="de-DE" sz="2200" dirty="0"/>
              <a:t>Prävention </a:t>
            </a:r>
          </a:p>
          <a:p>
            <a:pPr marL="285750" lvl="0" indent="-285750">
              <a:buFont typeface="Arial" panose="020B0604020202020204" pitchFamily="34" charset="0"/>
              <a:buChar char="•"/>
            </a:pPr>
            <a:r>
              <a:rPr lang="de-DE" sz="2200" dirty="0"/>
              <a:t>Reaktion </a:t>
            </a:r>
          </a:p>
          <a:p>
            <a:pPr marL="285750" lvl="0" indent="-285750">
              <a:buFont typeface="Arial" panose="020B0604020202020204" pitchFamily="34" charset="0"/>
              <a:buChar char="•"/>
            </a:pPr>
            <a:r>
              <a:rPr lang="de-DE" sz="2200" dirty="0"/>
              <a:t>Konsequente Regelauslegung </a:t>
            </a:r>
          </a:p>
          <a:p>
            <a:pPr marL="285750" lvl="0" indent="-285750">
              <a:buFont typeface="Arial" panose="020B0604020202020204" pitchFamily="34" charset="0"/>
              <a:buChar char="•"/>
            </a:pPr>
            <a:r>
              <a:rPr lang="de-DE" sz="2200" dirty="0"/>
              <a:t>Auf Körperspannung , Mimik und Gestik achten </a:t>
            </a:r>
          </a:p>
          <a:p>
            <a:pPr marL="285750" lvl="0" indent="-285750">
              <a:buFont typeface="Arial" panose="020B0604020202020204" pitchFamily="34" charset="0"/>
              <a:buChar char="•"/>
            </a:pPr>
            <a:r>
              <a:rPr lang="de-DE" sz="2200" dirty="0"/>
              <a:t>Mut / Gerechtigkeit / Strenge bei Ermahnungen </a:t>
            </a:r>
          </a:p>
          <a:p>
            <a:pPr marL="285750" lvl="0" indent="-285750">
              <a:buFont typeface="Arial" panose="020B0604020202020204" pitchFamily="34" charset="0"/>
              <a:buChar char="•"/>
            </a:pPr>
            <a:r>
              <a:rPr lang="de-DE" sz="2200" dirty="0"/>
              <a:t>Verhalten auf der Bank und Trainerverhalten </a:t>
            </a:r>
          </a:p>
          <a:p>
            <a:pPr marL="285750" lvl="0" indent="-285750">
              <a:buFont typeface="Arial" panose="020B0604020202020204" pitchFamily="34" charset="0"/>
              <a:buChar char="•"/>
            </a:pPr>
            <a:r>
              <a:rPr lang="de-DE" sz="2200" dirty="0"/>
              <a:t>Selbstbewusstes Auftreten, nicht umbiegen lassen aber k e i n arrogantes Verhalten </a:t>
            </a:r>
          </a:p>
          <a:p>
            <a:pPr marL="285750" lvl="0" indent="-285750">
              <a:buFont typeface="Arial" panose="020B0604020202020204" pitchFamily="34" charset="0"/>
              <a:buChar char="•"/>
            </a:pPr>
            <a:r>
              <a:rPr lang="de-DE" sz="2200" dirty="0"/>
              <a:t>Gutes Laufvermögen - wer am Tatort aufkreuzt, überzeugt! </a:t>
            </a:r>
          </a:p>
          <a:p>
            <a:pPr marL="285750" lvl="0" indent="-285750">
              <a:buFont typeface="Arial" panose="020B0604020202020204" pitchFamily="34" charset="0"/>
              <a:buChar char="•"/>
            </a:pPr>
            <a:r>
              <a:rPr lang="de-DE" sz="2200" dirty="0"/>
              <a:t>Lauter Pfiff </a:t>
            </a:r>
          </a:p>
          <a:p>
            <a:pPr marL="285750" lvl="0" indent="-285750">
              <a:buFont typeface="Arial" panose="020B0604020202020204" pitchFamily="34" charset="0"/>
              <a:buChar char="•"/>
            </a:pPr>
            <a:r>
              <a:rPr lang="de-DE" sz="2200" dirty="0"/>
              <a:t>Unruhestifter konsequent behandeln </a:t>
            </a:r>
          </a:p>
          <a:p>
            <a:pPr marL="285750" indent="-285750">
              <a:buFont typeface="Arial" panose="020B0604020202020204" pitchFamily="34" charset="0"/>
              <a:buChar char="•"/>
            </a:pPr>
            <a:r>
              <a:rPr lang="de-DE" sz="2200" dirty="0"/>
              <a:t>Rückwärtslaufen mit Blick auf „ das Geschehen “</a:t>
            </a:r>
          </a:p>
          <a:p>
            <a:r>
              <a:rPr lang="de-DE" sz="2200" dirty="0"/>
              <a:t> </a:t>
            </a:r>
          </a:p>
          <a:p>
            <a:pPr algn="ctr" defTabSz="457200">
              <a:lnSpc>
                <a:spcPts val="6100"/>
              </a:lnSpc>
              <a:spcBef>
                <a:spcPts val="100"/>
              </a:spcBef>
              <a:defRPr sz="2000" b="1"/>
            </a:pPr>
            <a:endParaRPr dirty="0"/>
          </a:p>
        </p:txBody>
      </p:sp>
      <p:sp>
        <p:nvSpPr>
          <p:cNvPr id="267"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279"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Das kann passieren</a:t>
            </a:r>
          </a:p>
        </p:txBody>
      </p:sp>
      <p:sp>
        <p:nvSpPr>
          <p:cNvPr id="280" name="1. In seinen Vorbereitungen stellte der Schiedsrichter fest, dass es in seinem nächsten Spiel für beide Mannschaften um wichtige Punkte gegen den Abstieg geht, und dass es sich um zwei Mannschaften unterschiedlicher ethnischer Herkunft handelt. Als er am Spielort eintrifft sieht er nirgendwo Ordnungskräfte."/>
          <p:cNvSpPr txBox="1"/>
          <p:nvPr/>
        </p:nvSpPr>
        <p:spPr>
          <a:xfrm>
            <a:off x="494353" y="1408249"/>
            <a:ext cx="8481073" cy="2836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defTabSz="457200">
              <a:lnSpc>
                <a:spcPts val="4900"/>
              </a:lnSpc>
              <a:defRPr sz="2666">
                <a:solidFill>
                  <a:srgbClr val="323232"/>
                </a:solidFill>
                <a:latin typeface="Arial"/>
                <a:ea typeface="Arial"/>
                <a:cs typeface="Arial"/>
                <a:sym typeface="Arial"/>
              </a:defRPr>
            </a:lvl1pPr>
          </a:lstStyle>
          <a:p>
            <a:r>
              <a:t>1. In seinen Vorbereitungen stellte der Schiedsrichter fest, dass es in seinem nächsten Spiel für beide Mannschaften um wichtige Punkte gegen den Abstieg geht, und dass es sich um zwei Mannschaften unterschiedlicher ethnischer Herkunft handelt. Als er am Spielort eintrifft sieht er nirgendwo Ordnungskräfte. </a:t>
            </a:r>
            <a:endParaRPr>
              <a:solidFill>
                <a:srgbClr val="000000"/>
              </a:solidFill>
            </a:endParaRPr>
          </a:p>
        </p:txBody>
      </p:sp>
      <p:sp>
        <p:nvSpPr>
          <p:cNvPr id="281"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286"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Das kann passieren</a:t>
            </a:r>
          </a:p>
        </p:txBody>
      </p:sp>
      <p:sp>
        <p:nvSpPr>
          <p:cNvPr id="287" name="2. In der 1. Halbzeit eines Spiels bemerkt der Schiedsrichter bei einem Freistoß an der seitlichen Strafraumgrenze, dass sich zwei Spieler vor dem Tor stoßen und halten. Bereits vorher ist ihm aufgefallen, dass sich diese zwei Spieler bei Zweikämpfen um den Ball hart attackiert haben."/>
          <p:cNvSpPr txBox="1"/>
          <p:nvPr/>
        </p:nvSpPr>
        <p:spPr>
          <a:xfrm>
            <a:off x="494353" y="1408249"/>
            <a:ext cx="8481073" cy="3382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ts val="4900"/>
              </a:lnSpc>
              <a:spcBef>
                <a:spcPts val="1200"/>
              </a:spcBef>
              <a:defRPr sz="2666">
                <a:solidFill>
                  <a:srgbClr val="323232"/>
                </a:solidFill>
                <a:latin typeface="Arial"/>
                <a:ea typeface="Arial"/>
                <a:cs typeface="Arial"/>
                <a:sym typeface="Arial"/>
              </a:defRPr>
            </a:pPr>
            <a:r>
              <a:t>2. In der 1. Halbzeit eines Spiels bemerkt der Schiedsrichter bei einem Freistoß an der seitlichen Strafraumgrenze, dass sich zwei Spieler vor dem Tor stoßen und halten. Bereits vorher ist ihm aufgefallen, dass sich diese zwei Spieler bei Zweikämpfen um den Ball hart attackiert haben. </a:t>
            </a:r>
            <a:endParaRPr>
              <a:solidFill>
                <a:srgbClr val="000000"/>
              </a:solidFill>
            </a:endParaRPr>
          </a:p>
          <a:p>
            <a:pPr algn="just" defTabSz="457200">
              <a:lnSpc>
                <a:spcPts val="4900"/>
              </a:lnSpc>
              <a:defRPr sz="2666">
                <a:solidFill>
                  <a:srgbClr val="323232"/>
                </a:solidFill>
                <a:latin typeface="Arial"/>
                <a:ea typeface="Arial"/>
                <a:cs typeface="Arial"/>
                <a:sym typeface="Arial"/>
              </a:defRPr>
            </a:pPr>
            <a:endParaRPr>
              <a:solidFill>
                <a:srgbClr val="000000"/>
              </a:solidFill>
            </a:endParaRPr>
          </a:p>
        </p:txBody>
      </p:sp>
      <p:sp>
        <p:nvSpPr>
          <p:cNvPr id="288"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293"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Das kann passieren</a:t>
            </a:r>
          </a:p>
        </p:txBody>
      </p:sp>
      <p:sp>
        <p:nvSpPr>
          <p:cNvPr id="294" name="3. In einem Spiel um die Meisterschaft lässt sich schon in der Anfangsphase ein Angreifer bei einem Zweikampf um den Ball im Strafraum des Gegners laut schreiend fallen. Er will so einen Strafstoß für seine Mannschaft und die Gelbe Karte gegen seinen Gegner provozieren. Als der Schiedsrichter darauf nicht reagiert, protestiert der Angreifer."/>
          <p:cNvSpPr txBox="1"/>
          <p:nvPr/>
        </p:nvSpPr>
        <p:spPr>
          <a:xfrm>
            <a:off x="494353" y="1408249"/>
            <a:ext cx="8481073" cy="2836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defTabSz="457200">
              <a:lnSpc>
                <a:spcPts val="4900"/>
              </a:lnSpc>
              <a:spcBef>
                <a:spcPts val="1200"/>
              </a:spcBef>
              <a:defRPr sz="2666">
                <a:solidFill>
                  <a:srgbClr val="323232"/>
                </a:solidFill>
                <a:latin typeface="Arial"/>
                <a:ea typeface="Arial"/>
                <a:cs typeface="Arial"/>
                <a:sym typeface="Arial"/>
              </a:defRPr>
            </a:lvl1pPr>
          </a:lstStyle>
          <a:p>
            <a:r>
              <a:t>3. In einem Spiel um die Meisterschaft lässt sich schon in der Anfangsphase ein Angreifer bei einem Zweikampf um den Ball im Strafraum des Gegners laut schreiend fallen. Er will so einen Strafstoß für seine Mannschaft und die Gelbe Karte gegen seinen Gegner provozieren. Als der Schiedsrichter darauf nicht reagiert, protestiert der Angreifer. </a:t>
            </a:r>
          </a:p>
        </p:txBody>
      </p:sp>
      <p:sp>
        <p:nvSpPr>
          <p:cNvPr id="295"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300"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Das kann passieren</a:t>
            </a:r>
          </a:p>
        </p:txBody>
      </p:sp>
      <p:sp>
        <p:nvSpPr>
          <p:cNvPr id="301" name="1. Der Spielführer einer Mannschaft teilt dem Schiedsrichter mit, dass sein Torwart bei Eckstößen regelmäßig von der Nr. 9 des Gegners heftig attackiert wird. Es könnte passieren, dass sich der Torwart beim nächsten Mal revanchiert. Der Unparteiische solle doch mal darauf achten."/>
          <p:cNvSpPr txBox="1"/>
          <p:nvPr/>
        </p:nvSpPr>
        <p:spPr>
          <a:xfrm>
            <a:off x="494353" y="1408249"/>
            <a:ext cx="8481073" cy="2988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defTabSz="457200">
              <a:lnSpc>
                <a:spcPts val="4900"/>
              </a:lnSpc>
              <a:spcBef>
                <a:spcPts val="1200"/>
              </a:spcBef>
              <a:defRPr sz="2666">
                <a:solidFill>
                  <a:srgbClr val="323232"/>
                </a:solidFill>
                <a:latin typeface="Arial"/>
                <a:ea typeface="Arial"/>
                <a:cs typeface="Arial"/>
                <a:sym typeface="Arial"/>
              </a:defRPr>
            </a:lvl1pPr>
          </a:lstStyle>
          <a:p>
            <a:r>
              <a:t>1. Der Spielführer einer Mannschaft teilt dem Schiedsrichter mit, dass sein Torwart bei Eckstößen regelmäßig von der Nr. 9 des Gegners heftig attackiert wird. Es könnte passieren, dass sich der Torwart beim nächsten Mal revanchiert. Der Unparteiische solle doch mal darauf achten. </a:t>
            </a:r>
            <a:endParaRPr>
              <a:solidFill>
                <a:srgbClr val="000000"/>
              </a:solidFill>
            </a:endParaRPr>
          </a:p>
        </p:txBody>
      </p:sp>
      <p:sp>
        <p:nvSpPr>
          <p:cNvPr id="302"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
        <p:nvSpPr>
          <p:cNvPr id="307"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Das kann passieren</a:t>
            </a:r>
          </a:p>
        </p:txBody>
      </p:sp>
      <p:sp>
        <p:nvSpPr>
          <p:cNvPr id="308" name="2. In der 2. Halbzeit einer Begegnung mit sehr aggressivem Spielcharakter kommt es immer wieder zu verbissenen Zweikämpfen. Selbst drei Gelbe Karten bewirken keine Beruhigung. Als in der 57. Min. ein Spieler in einer Spielruhe im Mittelfeld verletzt am Boden liegt, lässt der Schiedsrichter das Spiel fortsetzen, da seiner Meinung nach die Verletzung unerheblich ist."/>
          <p:cNvSpPr txBox="1"/>
          <p:nvPr/>
        </p:nvSpPr>
        <p:spPr>
          <a:xfrm>
            <a:off x="494353" y="1408249"/>
            <a:ext cx="8481073" cy="4322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ts val="4900"/>
              </a:lnSpc>
              <a:spcBef>
                <a:spcPts val="1200"/>
              </a:spcBef>
              <a:defRPr sz="2666">
                <a:solidFill>
                  <a:srgbClr val="323232"/>
                </a:solidFill>
                <a:latin typeface="Arial"/>
                <a:ea typeface="Arial"/>
                <a:cs typeface="Arial"/>
                <a:sym typeface="Arial"/>
              </a:defRPr>
            </a:pPr>
            <a:r>
              <a:t>2. In der 2. Halbzeit einer Begegnung mit sehr aggressivem Spielcharakter kommt es immer wieder zu verbissenen Zweikämpfen. Selbst drei Gelbe Karten bewirken keine Beruhigung. Als in der 57. Min. ein Spieler in einer Spielruhe im Mittelfeld verletzt am Boden liegt, lässt der Schiedsrichter das Spiel fortsetzen, da seiner Meinung nach die Verletzung unerheblich ist. </a:t>
            </a:r>
            <a:endParaRPr>
              <a:solidFill>
                <a:srgbClr val="000000"/>
              </a:solidFill>
            </a:endParaRPr>
          </a:p>
          <a:p>
            <a:pPr algn="just" defTabSz="457200">
              <a:lnSpc>
                <a:spcPts val="4900"/>
              </a:lnSpc>
              <a:spcBef>
                <a:spcPts val="1200"/>
              </a:spcBef>
              <a:defRPr sz="2666">
                <a:solidFill>
                  <a:srgbClr val="323232"/>
                </a:solidFill>
                <a:latin typeface="Arial"/>
                <a:ea typeface="Arial"/>
                <a:cs typeface="Arial"/>
                <a:sym typeface="Arial"/>
              </a:defRPr>
            </a:pPr>
            <a:endParaRPr>
              <a:solidFill>
                <a:srgbClr val="000000"/>
              </a:solidFill>
            </a:endParaRPr>
          </a:p>
        </p:txBody>
      </p:sp>
      <p:sp>
        <p:nvSpPr>
          <p:cNvPr id="309"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31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Das kann passieren</a:t>
            </a:r>
          </a:p>
        </p:txBody>
      </p:sp>
      <p:sp>
        <p:nvSpPr>
          <p:cNvPr id="315" name="3. In der 69. Minute gibt es einen Eckstoß. Als der Ball vor das Tor kommt, schlägt ein Angreifer einem Abwehrspieler vom Heimverein seinen Ellenbogen heftig ins Gesicht. Der Abwehrspieler bricht sofort zusammen."/>
          <p:cNvSpPr txBox="1"/>
          <p:nvPr/>
        </p:nvSpPr>
        <p:spPr>
          <a:xfrm>
            <a:off x="494353" y="1408249"/>
            <a:ext cx="8481073" cy="2048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defTabSz="457200">
              <a:lnSpc>
                <a:spcPts val="4900"/>
              </a:lnSpc>
              <a:spcBef>
                <a:spcPts val="1200"/>
              </a:spcBef>
              <a:defRPr sz="2666">
                <a:solidFill>
                  <a:srgbClr val="323232"/>
                </a:solidFill>
                <a:latin typeface="Arial"/>
                <a:ea typeface="Arial"/>
                <a:cs typeface="Arial"/>
                <a:sym typeface="Arial"/>
              </a:defRPr>
            </a:lvl1pPr>
          </a:lstStyle>
          <a:p>
            <a:r>
              <a:t>3. In der 69. Minute gibt es einen Eckstoß. Als der Ball vor das Tor kommt, schlägt ein Angreifer einem Abwehrspieler vom Heimverein seinen Ellenbogen heftig ins Gesicht. Der Abwehrspieler bricht sofort zusammen. </a:t>
            </a:r>
          </a:p>
        </p:txBody>
      </p:sp>
      <p:sp>
        <p:nvSpPr>
          <p:cNvPr id="316"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oliennummer"/>
          <p:cNvSpPr txBox="1">
            <a:spLocks noGrp="1"/>
          </p:cNvSpPr>
          <p:nvPr>
            <p:ph type="sldNum" sz="quarter" idx="4294967295"/>
          </p:nvPr>
        </p:nvSpPr>
        <p:spPr>
          <a:xfrm>
            <a:off x="8893189" y="6522670"/>
            <a:ext cx="188894"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102"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
        <p:nvSpPr>
          <p:cNvPr id="103" name="Regel 1 - Spielfeld"/>
          <p:cNvSpPr txBox="1">
            <a:spLocks noGrp="1"/>
          </p:cNvSpPr>
          <p:nvPr>
            <p:ph type="title" idx="4294967295"/>
          </p:nvPr>
        </p:nvSpPr>
        <p:spPr>
          <a:xfrm>
            <a:off x="207961" y="15873"/>
            <a:ext cx="7993065" cy="792167"/>
          </a:xfrm>
          <a:prstGeom prst="rect">
            <a:avLst/>
          </a:prstGeom>
        </p:spPr>
        <p:txBody>
          <a:bodyPr/>
          <a:lstStyle/>
          <a:p>
            <a:pPr>
              <a:defRPr sz="3600"/>
            </a:pPr>
            <a:endParaRPr/>
          </a:p>
        </p:txBody>
      </p:sp>
      <p:sp>
        <p:nvSpPr>
          <p:cNvPr id="104" name="Gewalt gibt es in unserer Gesellschaft in vielfältigster Art, laut wissenschaftlichen Untersuchungen bleibt die Quantität gleich, aber Härte und Brutalität nehmen zu.…"/>
          <p:cNvSpPr txBox="1"/>
          <p:nvPr/>
        </p:nvSpPr>
        <p:spPr>
          <a:xfrm>
            <a:off x="866000" y="1052512"/>
            <a:ext cx="7712113" cy="4501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defTabSz="457200">
              <a:lnSpc>
                <a:spcPts val="5000"/>
              </a:lnSpc>
              <a:defRPr sz="2700"/>
            </a:pPr>
            <a:r>
              <a:rPr dirty="0" err="1"/>
              <a:t>Gewalt</a:t>
            </a:r>
            <a:r>
              <a:rPr dirty="0"/>
              <a:t> </a:t>
            </a:r>
            <a:r>
              <a:rPr dirty="0" err="1"/>
              <a:t>gibt</a:t>
            </a:r>
            <a:r>
              <a:rPr dirty="0"/>
              <a:t> es in </a:t>
            </a:r>
            <a:r>
              <a:rPr dirty="0" err="1"/>
              <a:t>unserer</a:t>
            </a:r>
            <a:r>
              <a:rPr dirty="0"/>
              <a:t> Gesellschaft in</a:t>
            </a:r>
            <a:r>
              <a:rPr lang="de-DE" dirty="0"/>
              <a:t> </a:t>
            </a:r>
            <a:r>
              <a:rPr dirty="0" err="1"/>
              <a:t>vielfältigster</a:t>
            </a:r>
            <a:r>
              <a:rPr dirty="0"/>
              <a:t> Art, </a:t>
            </a:r>
            <a:r>
              <a:rPr dirty="0" err="1"/>
              <a:t>laut</a:t>
            </a:r>
            <a:r>
              <a:rPr dirty="0"/>
              <a:t> </a:t>
            </a:r>
            <a:r>
              <a:rPr dirty="0" err="1"/>
              <a:t>wissenschaftlichen</a:t>
            </a:r>
            <a:r>
              <a:rPr dirty="0"/>
              <a:t> </a:t>
            </a:r>
            <a:r>
              <a:rPr dirty="0" err="1"/>
              <a:t>Untersuchungen</a:t>
            </a:r>
            <a:r>
              <a:rPr dirty="0"/>
              <a:t> </a:t>
            </a:r>
            <a:r>
              <a:rPr dirty="0" err="1"/>
              <a:t>bleibt</a:t>
            </a:r>
            <a:r>
              <a:rPr dirty="0"/>
              <a:t> die </a:t>
            </a:r>
            <a:r>
              <a:rPr dirty="0" err="1"/>
              <a:t>Quantität</a:t>
            </a:r>
            <a:r>
              <a:rPr dirty="0"/>
              <a:t> </a:t>
            </a:r>
            <a:r>
              <a:rPr dirty="0" err="1"/>
              <a:t>gleich</a:t>
            </a:r>
            <a:r>
              <a:rPr dirty="0"/>
              <a:t>, </a:t>
            </a:r>
            <a:r>
              <a:rPr dirty="0" err="1"/>
              <a:t>aber</a:t>
            </a:r>
            <a:br>
              <a:rPr dirty="0"/>
            </a:br>
            <a:r>
              <a:rPr dirty="0" err="1"/>
              <a:t>Härte</a:t>
            </a:r>
            <a:r>
              <a:rPr dirty="0"/>
              <a:t> und </a:t>
            </a:r>
            <a:r>
              <a:rPr dirty="0" err="1"/>
              <a:t>Brutalität</a:t>
            </a:r>
            <a:r>
              <a:rPr dirty="0"/>
              <a:t> </a:t>
            </a:r>
            <a:r>
              <a:rPr dirty="0" err="1"/>
              <a:t>nehmen</a:t>
            </a:r>
            <a:r>
              <a:rPr dirty="0"/>
              <a:t> </a:t>
            </a:r>
            <a:r>
              <a:rPr dirty="0" err="1"/>
              <a:t>zu</a:t>
            </a:r>
            <a:r>
              <a:rPr dirty="0"/>
              <a:t>. </a:t>
            </a:r>
            <a:endParaRPr dirty="0">
              <a:latin typeface="Times"/>
              <a:ea typeface="Times"/>
              <a:cs typeface="Times"/>
              <a:sym typeface="Times"/>
            </a:endParaRPr>
          </a:p>
          <a:p>
            <a:pPr algn="ctr" defTabSz="457200">
              <a:lnSpc>
                <a:spcPts val="5000"/>
              </a:lnSpc>
              <a:defRPr sz="2700"/>
            </a:pPr>
            <a:r>
              <a:rPr dirty="0"/>
              <a:t>Auch </a:t>
            </a:r>
            <a:r>
              <a:rPr dirty="0" err="1"/>
              <a:t>im</a:t>
            </a:r>
            <a:r>
              <a:rPr dirty="0"/>
              <a:t> Fußball </a:t>
            </a:r>
            <a:r>
              <a:rPr dirty="0" err="1"/>
              <a:t>gibt</a:t>
            </a:r>
            <a:r>
              <a:rPr dirty="0"/>
              <a:t> es </a:t>
            </a:r>
            <a:r>
              <a:rPr dirty="0" err="1"/>
              <a:t>vermehrt</a:t>
            </a:r>
            <a:r>
              <a:rPr dirty="0"/>
              <a:t> </a:t>
            </a:r>
            <a:r>
              <a:rPr dirty="0" err="1"/>
              <a:t>Gewaltdelikte</a:t>
            </a:r>
            <a:r>
              <a:rPr dirty="0"/>
              <a:t>.</a:t>
            </a:r>
            <a:endParaRPr lang="de-DE" dirty="0"/>
          </a:p>
          <a:p>
            <a:pPr algn="ctr" defTabSz="457200">
              <a:lnSpc>
                <a:spcPts val="5000"/>
              </a:lnSpc>
              <a:defRPr sz="2700"/>
            </a:pPr>
            <a:endParaRPr lang="de-DE" dirty="0"/>
          </a:p>
          <a:p>
            <a:pPr algn="ctr" defTabSz="457200">
              <a:lnSpc>
                <a:spcPts val="5000"/>
              </a:lnSpc>
              <a:defRPr sz="2700"/>
            </a:pPr>
            <a:r>
              <a:rPr lang="de-DE" dirty="0" err="1"/>
              <a:t>Wi</a:t>
            </a:r>
            <a:r>
              <a:rPr dirty="0"/>
              <a:t>e </a:t>
            </a:r>
            <a:r>
              <a:rPr dirty="0" err="1"/>
              <a:t>kann</a:t>
            </a:r>
            <a:r>
              <a:rPr dirty="0"/>
              <a:t> der Schiedsrichter </a:t>
            </a:r>
            <a:r>
              <a:rPr dirty="0" err="1"/>
              <a:t>damit</a:t>
            </a:r>
            <a:r>
              <a:rPr dirty="0"/>
              <a:t> </a:t>
            </a:r>
            <a:r>
              <a:rPr dirty="0" err="1"/>
              <a:t>umgehen</a:t>
            </a:r>
            <a:r>
              <a:rPr dirty="0"/>
              <a:t> ? </a:t>
            </a:r>
            <a:endParaRPr dirty="0">
              <a:latin typeface="Times"/>
              <a:ea typeface="Times"/>
              <a:cs typeface="Times"/>
              <a:sym typeface="Times"/>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Foliennummer"/>
          <p:cNvSpPr txBox="1">
            <a:spLocks noGrp="1"/>
          </p:cNvSpPr>
          <p:nvPr>
            <p:ph type="sldNum" sz="quarter" idx="4294967295"/>
          </p:nvPr>
        </p:nvSpPr>
        <p:spPr>
          <a:xfrm>
            <a:off x="8893189" y="6522670"/>
            <a:ext cx="188894"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109" name="Abgrenzungen…"/>
          <p:cNvSpPr txBox="1">
            <a:spLocks noGrp="1"/>
          </p:cNvSpPr>
          <p:nvPr>
            <p:ph type="body" idx="4294967295"/>
          </p:nvPr>
        </p:nvSpPr>
        <p:spPr>
          <a:xfrm>
            <a:off x="143667" y="1120775"/>
            <a:ext cx="8856666" cy="4965607"/>
          </a:xfrm>
          <a:prstGeom prst="rect">
            <a:avLst/>
          </a:prstGeom>
        </p:spPr>
        <p:txBody>
          <a:bodyPr>
            <a:normAutofit fontScale="92500"/>
          </a:bodyPr>
          <a:lstStyle/>
          <a:p>
            <a:pPr marL="0" indent="0" defTabSz="416052">
              <a:lnSpc>
                <a:spcPts val="3800"/>
              </a:lnSpc>
              <a:spcBef>
                <a:spcPts val="1000"/>
              </a:spcBef>
              <a:buClrTx/>
              <a:buSzTx/>
              <a:buNone/>
              <a:defRPr sz="1880" b="1">
                <a:solidFill>
                  <a:srgbClr val="28692C"/>
                </a:solidFill>
              </a:defRPr>
            </a:pPr>
            <a:r>
              <a:rPr dirty="0"/>
              <a:t>Was </a:t>
            </a:r>
            <a:r>
              <a:rPr dirty="0" err="1"/>
              <a:t>benötigen</a:t>
            </a:r>
            <a:r>
              <a:rPr dirty="0"/>
              <a:t> Menschen, </a:t>
            </a:r>
            <a:r>
              <a:rPr dirty="0" err="1"/>
              <a:t>damit</a:t>
            </a:r>
            <a:r>
              <a:rPr dirty="0"/>
              <a:t> </a:t>
            </a:r>
            <a:r>
              <a:rPr dirty="0" err="1"/>
              <a:t>sie</a:t>
            </a:r>
            <a:r>
              <a:rPr dirty="0"/>
              <a:t> </a:t>
            </a:r>
            <a:r>
              <a:rPr dirty="0" err="1"/>
              <a:t>nicht</a:t>
            </a:r>
            <a:r>
              <a:rPr dirty="0"/>
              <a:t> auf </a:t>
            </a:r>
            <a:r>
              <a:rPr dirty="0" err="1"/>
              <a:t>Gewalt</a:t>
            </a:r>
            <a:r>
              <a:rPr dirty="0"/>
              <a:t> </a:t>
            </a:r>
            <a:r>
              <a:rPr dirty="0" err="1"/>
              <a:t>zurückgreifen</a:t>
            </a:r>
            <a:r>
              <a:rPr dirty="0"/>
              <a:t> </a:t>
            </a:r>
            <a:r>
              <a:rPr dirty="0" err="1"/>
              <a:t>müssen</a:t>
            </a:r>
            <a:r>
              <a:rPr dirty="0"/>
              <a:t>?</a:t>
            </a:r>
          </a:p>
          <a:p>
            <a:pPr marL="0" indent="0" defTabSz="416052">
              <a:lnSpc>
                <a:spcPts val="3800"/>
              </a:lnSpc>
              <a:spcBef>
                <a:spcPts val="1000"/>
              </a:spcBef>
              <a:buClrTx/>
              <a:buSzTx/>
              <a:buNone/>
              <a:defRPr sz="1880" i="1"/>
            </a:pPr>
            <a:r>
              <a:rPr dirty="0"/>
              <a:t>1. Wie </a:t>
            </a:r>
            <a:r>
              <a:rPr dirty="0" err="1"/>
              <a:t>wichtig</a:t>
            </a:r>
            <a:r>
              <a:rPr dirty="0"/>
              <a:t> </a:t>
            </a:r>
            <a:r>
              <a:rPr dirty="0" err="1"/>
              <a:t>sind</a:t>
            </a:r>
            <a:r>
              <a:rPr dirty="0"/>
              <a:t> die </a:t>
            </a:r>
            <a:r>
              <a:rPr dirty="0" err="1"/>
              <a:t>einzelnen</a:t>
            </a:r>
            <a:r>
              <a:rPr dirty="0"/>
              <a:t> </a:t>
            </a:r>
            <a:r>
              <a:rPr dirty="0" err="1"/>
              <a:t>Bereiche</a:t>
            </a:r>
            <a:r>
              <a:rPr dirty="0"/>
              <a:t>?</a:t>
            </a:r>
          </a:p>
          <a:p>
            <a:pPr marL="0" indent="0" defTabSz="416052">
              <a:lnSpc>
                <a:spcPts val="3800"/>
              </a:lnSpc>
              <a:spcBef>
                <a:spcPts val="1000"/>
              </a:spcBef>
              <a:buClrTx/>
              <a:buSzTx/>
              <a:buNone/>
              <a:defRPr sz="1880" i="1"/>
            </a:pPr>
            <a:r>
              <a:rPr dirty="0"/>
              <a:t>2. Wie </a:t>
            </a:r>
            <a:r>
              <a:rPr dirty="0" err="1"/>
              <a:t>wirkt</a:t>
            </a:r>
            <a:r>
              <a:rPr dirty="0"/>
              <a:t> es </a:t>
            </a:r>
            <a:r>
              <a:rPr dirty="0" err="1"/>
              <a:t>sich</a:t>
            </a:r>
            <a:r>
              <a:rPr dirty="0"/>
              <a:t> </a:t>
            </a:r>
            <a:r>
              <a:rPr dirty="0" err="1"/>
              <a:t>aus</a:t>
            </a:r>
            <a:r>
              <a:rPr dirty="0"/>
              <a:t>, </a:t>
            </a:r>
            <a:r>
              <a:rPr dirty="0" err="1"/>
              <a:t>wenn</a:t>
            </a:r>
            <a:r>
              <a:rPr dirty="0"/>
              <a:t> </a:t>
            </a:r>
            <a:r>
              <a:rPr dirty="0" err="1"/>
              <a:t>diese</a:t>
            </a:r>
            <a:r>
              <a:rPr dirty="0"/>
              <a:t> </a:t>
            </a:r>
            <a:r>
              <a:rPr dirty="0" err="1"/>
              <a:t>Bereiche</a:t>
            </a:r>
            <a:r>
              <a:rPr dirty="0"/>
              <a:t> </a:t>
            </a:r>
            <a:r>
              <a:rPr dirty="0" err="1"/>
              <a:t>im</a:t>
            </a:r>
            <a:r>
              <a:rPr dirty="0"/>
              <a:t> </a:t>
            </a:r>
            <a:r>
              <a:rPr dirty="0" err="1"/>
              <a:t>Zusammenleben</a:t>
            </a:r>
            <a:r>
              <a:rPr dirty="0"/>
              <a:t> </a:t>
            </a:r>
            <a:r>
              <a:rPr dirty="0" err="1"/>
              <a:t>nicht</a:t>
            </a:r>
            <a:r>
              <a:rPr dirty="0"/>
              <a:t> </a:t>
            </a:r>
            <a:r>
              <a:rPr dirty="0" err="1"/>
              <a:t>vorhanden</a:t>
            </a:r>
            <a:r>
              <a:rPr dirty="0"/>
              <a:t> </a:t>
            </a:r>
            <a:r>
              <a:rPr dirty="0" err="1"/>
              <a:t>sind</a:t>
            </a:r>
            <a:r>
              <a:rPr dirty="0"/>
              <a:t>?</a:t>
            </a:r>
          </a:p>
          <a:p>
            <a:pPr marL="0" indent="0" defTabSz="416052">
              <a:lnSpc>
                <a:spcPts val="3800"/>
              </a:lnSpc>
              <a:spcBef>
                <a:spcPts val="1000"/>
              </a:spcBef>
              <a:buClrTx/>
              <a:buSzTx/>
              <a:buNone/>
              <a:defRPr sz="1880" i="1"/>
            </a:pPr>
            <a:endParaRPr dirty="0"/>
          </a:p>
          <a:p>
            <a:pPr marL="0" indent="0" defTabSz="416052">
              <a:lnSpc>
                <a:spcPts val="3800"/>
              </a:lnSpc>
              <a:spcBef>
                <a:spcPts val="1000"/>
              </a:spcBef>
              <a:buClrTx/>
              <a:buSzTx/>
              <a:buNone/>
              <a:defRPr sz="1880" i="1"/>
            </a:pPr>
            <a:r>
              <a:rPr b="1" dirty="0" err="1"/>
              <a:t>Anerkennung</a:t>
            </a:r>
            <a:r>
              <a:rPr dirty="0"/>
              <a:t> (Ich </a:t>
            </a:r>
            <a:r>
              <a:rPr dirty="0" err="1"/>
              <a:t>werde</a:t>
            </a:r>
            <a:r>
              <a:rPr dirty="0"/>
              <a:t> </a:t>
            </a:r>
            <a:r>
              <a:rPr dirty="0" err="1"/>
              <a:t>geschätzt</a:t>
            </a:r>
            <a:r>
              <a:rPr dirty="0"/>
              <a:t>, Mein Tun </a:t>
            </a:r>
            <a:r>
              <a:rPr dirty="0" err="1"/>
              <a:t>wird</a:t>
            </a:r>
            <a:r>
              <a:rPr dirty="0"/>
              <a:t> </a:t>
            </a:r>
            <a:r>
              <a:rPr dirty="0" err="1"/>
              <a:t>anerkannt</a:t>
            </a:r>
            <a:r>
              <a:rPr dirty="0"/>
              <a:t>, Mein Wort gilt </a:t>
            </a:r>
            <a:r>
              <a:rPr dirty="0" err="1"/>
              <a:t>etwas</a:t>
            </a:r>
            <a:r>
              <a:rPr dirty="0"/>
              <a:t>)</a:t>
            </a:r>
          </a:p>
          <a:p>
            <a:pPr marL="0" indent="0" defTabSz="416052">
              <a:lnSpc>
                <a:spcPts val="3800"/>
              </a:lnSpc>
              <a:spcBef>
                <a:spcPts val="1000"/>
              </a:spcBef>
              <a:buClrTx/>
              <a:buSzTx/>
              <a:buNone/>
              <a:defRPr sz="1880" i="1"/>
            </a:pPr>
            <a:r>
              <a:rPr b="1" dirty="0" err="1"/>
              <a:t>Mitgefühl</a:t>
            </a:r>
            <a:r>
              <a:rPr dirty="0"/>
              <a:t> (</a:t>
            </a:r>
            <a:r>
              <a:rPr dirty="0" err="1"/>
              <a:t>Jemand</a:t>
            </a:r>
            <a:r>
              <a:rPr dirty="0"/>
              <a:t> </a:t>
            </a:r>
            <a:r>
              <a:rPr dirty="0" err="1"/>
              <a:t>hört</a:t>
            </a:r>
            <a:r>
              <a:rPr dirty="0"/>
              <a:t> </a:t>
            </a:r>
            <a:r>
              <a:rPr dirty="0" err="1"/>
              <a:t>mir</a:t>
            </a:r>
            <a:r>
              <a:rPr dirty="0"/>
              <a:t> </a:t>
            </a:r>
            <a:r>
              <a:rPr dirty="0" err="1"/>
              <a:t>zu</a:t>
            </a:r>
            <a:r>
              <a:rPr dirty="0"/>
              <a:t>)</a:t>
            </a:r>
          </a:p>
          <a:p>
            <a:pPr marL="0" indent="0" defTabSz="416052">
              <a:lnSpc>
                <a:spcPts val="3800"/>
              </a:lnSpc>
              <a:spcBef>
                <a:spcPts val="1000"/>
              </a:spcBef>
              <a:buClrTx/>
              <a:buSzTx/>
              <a:buNone/>
              <a:defRPr sz="1880" i="1"/>
            </a:pPr>
            <a:r>
              <a:rPr b="1" dirty="0" err="1"/>
              <a:t>Wahrnehmung</a:t>
            </a:r>
            <a:r>
              <a:rPr dirty="0"/>
              <a:t> (</a:t>
            </a:r>
            <a:r>
              <a:rPr dirty="0" err="1"/>
              <a:t>Andere</a:t>
            </a:r>
            <a:r>
              <a:rPr dirty="0"/>
              <a:t> </a:t>
            </a:r>
            <a:r>
              <a:rPr dirty="0" err="1"/>
              <a:t>interessieren</a:t>
            </a:r>
            <a:r>
              <a:rPr dirty="0"/>
              <a:t> </a:t>
            </a:r>
            <a:r>
              <a:rPr dirty="0" err="1"/>
              <a:t>sich</a:t>
            </a:r>
            <a:r>
              <a:rPr dirty="0"/>
              <a:t> </a:t>
            </a:r>
            <a:r>
              <a:rPr dirty="0" err="1"/>
              <a:t>für</a:t>
            </a:r>
            <a:r>
              <a:rPr dirty="0"/>
              <a:t> </a:t>
            </a:r>
            <a:r>
              <a:rPr dirty="0" err="1"/>
              <a:t>mich</a:t>
            </a:r>
            <a:r>
              <a:rPr dirty="0"/>
              <a:t>)</a:t>
            </a:r>
          </a:p>
          <a:p>
            <a:pPr marL="0" indent="0" defTabSz="416052">
              <a:lnSpc>
                <a:spcPts val="3800"/>
              </a:lnSpc>
              <a:spcBef>
                <a:spcPts val="1000"/>
              </a:spcBef>
              <a:buClrTx/>
              <a:buSzTx/>
              <a:buNone/>
              <a:defRPr sz="1880" i="1"/>
            </a:pPr>
            <a:r>
              <a:rPr b="1" dirty="0" err="1"/>
              <a:t>Widerstand</a:t>
            </a:r>
            <a:r>
              <a:rPr dirty="0"/>
              <a:t> (Ich </a:t>
            </a:r>
            <a:r>
              <a:rPr dirty="0" err="1"/>
              <a:t>bekomme</a:t>
            </a:r>
            <a:r>
              <a:rPr dirty="0"/>
              <a:t> </a:t>
            </a:r>
            <a:r>
              <a:rPr dirty="0" err="1"/>
              <a:t>Widerspruch</a:t>
            </a:r>
            <a:r>
              <a:rPr dirty="0"/>
              <a:t>, Ich </a:t>
            </a:r>
            <a:r>
              <a:rPr dirty="0" err="1"/>
              <a:t>erhalte</a:t>
            </a:r>
            <a:r>
              <a:rPr dirty="0"/>
              <a:t> </a:t>
            </a:r>
            <a:r>
              <a:rPr dirty="0" err="1"/>
              <a:t>wohlwollende</a:t>
            </a:r>
            <a:r>
              <a:rPr dirty="0"/>
              <a:t> </a:t>
            </a:r>
            <a:r>
              <a:rPr dirty="0" err="1"/>
              <a:t>Kritik</a:t>
            </a:r>
            <a:r>
              <a:rPr dirty="0"/>
              <a:t>)</a:t>
            </a:r>
          </a:p>
        </p:txBody>
      </p:sp>
      <p:sp>
        <p:nvSpPr>
          <p:cNvPr id="110"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Diskussion</a:t>
            </a:r>
          </a:p>
        </p:txBody>
      </p:sp>
      <p:sp>
        <p:nvSpPr>
          <p:cNvPr id="111"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0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0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09">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09">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09">
                                            <p:txEl>
                                              <p:pRg st="4" end="4"/>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109">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109">
                                            <p:txEl>
                                              <p:pRg st="6" end="6"/>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10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oliennummer"/>
          <p:cNvSpPr txBox="1">
            <a:spLocks noGrp="1"/>
          </p:cNvSpPr>
          <p:nvPr>
            <p:ph type="sldNum" sz="quarter" idx="4294967295"/>
          </p:nvPr>
        </p:nvSpPr>
        <p:spPr>
          <a:xfrm>
            <a:off x="8893189" y="6522670"/>
            <a:ext cx="188894"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116" name="Regel 1 - Spielfeld"/>
          <p:cNvSpPr txBox="1">
            <a:spLocks noGrp="1"/>
          </p:cNvSpPr>
          <p:nvPr>
            <p:ph type="title" idx="4294967295"/>
          </p:nvPr>
        </p:nvSpPr>
        <p:spPr>
          <a:xfrm>
            <a:off x="207961" y="15873"/>
            <a:ext cx="7993065" cy="792167"/>
          </a:xfrm>
          <a:prstGeom prst="rect">
            <a:avLst/>
          </a:prstGeom>
        </p:spPr>
        <p:txBody>
          <a:bodyPr/>
          <a:lstStyle/>
          <a:p>
            <a:pPr>
              <a:defRPr sz="3600"/>
            </a:pPr>
            <a:endParaRPr/>
          </a:p>
        </p:txBody>
      </p:sp>
      <p:pic>
        <p:nvPicPr>
          <p:cNvPr id="117" name="Bild" descr="Bild"/>
          <p:cNvPicPr>
            <a:picLocks noChangeAspect="1"/>
          </p:cNvPicPr>
          <p:nvPr/>
        </p:nvPicPr>
        <p:blipFill>
          <a:blip r:embed="rId3">
            <a:extLst/>
          </a:blip>
          <a:stretch>
            <a:fillRect/>
          </a:stretch>
        </p:blipFill>
        <p:spPr>
          <a:xfrm>
            <a:off x="265310" y="188912"/>
            <a:ext cx="776419" cy="5805488"/>
          </a:xfrm>
          <a:prstGeom prst="rect">
            <a:avLst/>
          </a:prstGeom>
          <a:ln w="12700">
            <a:miter lim="400000"/>
          </a:ln>
        </p:spPr>
      </p:pic>
      <p:sp>
        <p:nvSpPr>
          <p:cNvPr id="118" name="hänseln, schubsen, schlagen, schreien…"/>
          <p:cNvSpPr txBox="1"/>
          <p:nvPr/>
        </p:nvSpPr>
        <p:spPr>
          <a:xfrm>
            <a:off x="2127224" y="808040"/>
            <a:ext cx="5499961" cy="3689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lnSpc>
                <a:spcPts val="4500"/>
              </a:lnSpc>
              <a:spcBef>
                <a:spcPts val="1200"/>
              </a:spcBef>
              <a:defRPr sz="2133">
                <a:latin typeface="Arial"/>
                <a:ea typeface="Arial"/>
                <a:cs typeface="Arial"/>
                <a:sym typeface="Arial"/>
              </a:defRPr>
            </a:pPr>
            <a:r>
              <a:rPr dirty="0" err="1"/>
              <a:t>hänseln</a:t>
            </a:r>
            <a:r>
              <a:rPr dirty="0"/>
              <a:t>, </a:t>
            </a:r>
            <a:r>
              <a:rPr dirty="0" err="1"/>
              <a:t>schubsen</a:t>
            </a:r>
            <a:r>
              <a:rPr dirty="0"/>
              <a:t>, </a:t>
            </a:r>
            <a:r>
              <a:rPr dirty="0" err="1"/>
              <a:t>schlagen</a:t>
            </a:r>
            <a:r>
              <a:rPr dirty="0"/>
              <a:t>, </a:t>
            </a:r>
            <a:r>
              <a:rPr dirty="0" err="1"/>
              <a:t>schreien</a:t>
            </a:r>
            <a:r>
              <a:rPr dirty="0"/>
              <a:t> </a:t>
            </a:r>
          </a:p>
          <a:p>
            <a:pPr defTabSz="457200">
              <a:lnSpc>
                <a:spcPts val="4500"/>
              </a:lnSpc>
              <a:spcBef>
                <a:spcPts val="1200"/>
              </a:spcBef>
              <a:defRPr sz="2133">
                <a:latin typeface="Arial"/>
                <a:ea typeface="Arial"/>
                <a:cs typeface="Arial"/>
                <a:sym typeface="Arial"/>
              </a:defRPr>
            </a:pPr>
            <a:r>
              <a:rPr dirty="0" err="1"/>
              <a:t>stoßen</a:t>
            </a:r>
            <a:r>
              <a:rPr dirty="0"/>
              <a:t> an den </a:t>
            </a:r>
            <a:r>
              <a:rPr dirty="0" err="1"/>
              <a:t>Haaren</a:t>
            </a:r>
            <a:r>
              <a:rPr dirty="0"/>
              <a:t> </a:t>
            </a:r>
            <a:r>
              <a:rPr dirty="0" err="1"/>
              <a:t>ziehen</a:t>
            </a:r>
            <a:r>
              <a:rPr dirty="0"/>
              <a:t> </a:t>
            </a:r>
          </a:p>
          <a:p>
            <a:pPr defTabSz="457200">
              <a:lnSpc>
                <a:spcPts val="4500"/>
              </a:lnSpc>
              <a:spcBef>
                <a:spcPts val="1200"/>
              </a:spcBef>
              <a:defRPr sz="2133">
                <a:latin typeface="Arial"/>
                <a:ea typeface="Arial"/>
                <a:cs typeface="Arial"/>
                <a:sym typeface="Arial"/>
              </a:defRPr>
            </a:pPr>
            <a:r>
              <a:rPr dirty="0"/>
              <a:t>„Du </a:t>
            </a:r>
            <a:r>
              <a:rPr dirty="0" err="1"/>
              <a:t>dumme</a:t>
            </a:r>
            <a:r>
              <a:rPr dirty="0"/>
              <a:t> Sau“ </a:t>
            </a:r>
            <a:r>
              <a:rPr dirty="0" err="1"/>
              <a:t>sagen</a:t>
            </a:r>
            <a:r>
              <a:rPr dirty="0"/>
              <a:t> </a:t>
            </a:r>
          </a:p>
          <a:p>
            <a:pPr defTabSz="457200">
              <a:lnSpc>
                <a:spcPts val="4500"/>
              </a:lnSpc>
              <a:spcBef>
                <a:spcPts val="1200"/>
              </a:spcBef>
              <a:defRPr sz="2133">
                <a:latin typeface="Arial"/>
                <a:ea typeface="Arial"/>
                <a:cs typeface="Arial"/>
                <a:sym typeface="Arial"/>
              </a:defRPr>
            </a:pPr>
            <a:r>
              <a:rPr dirty="0" err="1"/>
              <a:t>eine</a:t>
            </a:r>
            <a:r>
              <a:rPr dirty="0"/>
              <a:t> </a:t>
            </a:r>
            <a:r>
              <a:rPr dirty="0" err="1"/>
              <a:t>Ohrfeige</a:t>
            </a:r>
            <a:r>
              <a:rPr dirty="0"/>
              <a:t> </a:t>
            </a:r>
            <a:r>
              <a:rPr dirty="0" err="1"/>
              <a:t>geben</a:t>
            </a:r>
            <a:r>
              <a:rPr dirty="0"/>
              <a:t> </a:t>
            </a:r>
          </a:p>
          <a:p>
            <a:pPr defTabSz="457200">
              <a:lnSpc>
                <a:spcPts val="4500"/>
              </a:lnSpc>
              <a:spcBef>
                <a:spcPts val="1200"/>
              </a:spcBef>
              <a:defRPr sz="2133">
                <a:latin typeface="Arial"/>
                <a:ea typeface="Arial"/>
                <a:cs typeface="Arial"/>
                <a:sym typeface="Arial"/>
              </a:defRPr>
            </a:pPr>
            <a:r>
              <a:rPr dirty="0" err="1"/>
              <a:t>wütend</a:t>
            </a:r>
            <a:r>
              <a:rPr dirty="0"/>
              <a:t> sein </a:t>
            </a:r>
          </a:p>
          <a:p>
            <a:pPr defTabSz="457200">
              <a:lnSpc>
                <a:spcPts val="4500"/>
              </a:lnSpc>
              <a:spcBef>
                <a:spcPts val="1200"/>
              </a:spcBef>
              <a:defRPr sz="2133">
                <a:latin typeface="Arial"/>
                <a:ea typeface="Arial"/>
                <a:cs typeface="Arial"/>
                <a:sym typeface="Arial"/>
              </a:defRPr>
            </a:pPr>
            <a:r>
              <a:rPr dirty="0" err="1"/>
              <a:t>über</a:t>
            </a:r>
            <a:r>
              <a:rPr dirty="0"/>
              <a:t> </a:t>
            </a:r>
            <a:r>
              <a:rPr dirty="0" err="1"/>
              <a:t>jemanden</a:t>
            </a:r>
            <a:r>
              <a:rPr dirty="0"/>
              <a:t> </a:t>
            </a:r>
            <a:r>
              <a:rPr dirty="0" err="1"/>
              <a:t>etwas</a:t>
            </a:r>
            <a:r>
              <a:rPr dirty="0"/>
              <a:t> </a:t>
            </a:r>
            <a:r>
              <a:rPr dirty="0" err="1"/>
              <a:t>Schlechtes</a:t>
            </a:r>
            <a:r>
              <a:rPr dirty="0"/>
              <a:t> </a:t>
            </a:r>
            <a:r>
              <a:rPr dirty="0" err="1"/>
              <a:t>erzählen</a:t>
            </a:r>
            <a:r>
              <a:rPr dirty="0"/>
              <a:t> </a:t>
            </a:r>
          </a:p>
          <a:p>
            <a:pPr defTabSz="457200">
              <a:lnSpc>
                <a:spcPts val="4500"/>
              </a:lnSpc>
              <a:spcBef>
                <a:spcPts val="1200"/>
              </a:spcBef>
              <a:defRPr sz="2133">
                <a:latin typeface="Arial"/>
                <a:ea typeface="Arial"/>
                <a:cs typeface="Arial"/>
                <a:sym typeface="Arial"/>
              </a:defRPr>
            </a:pPr>
            <a:r>
              <a:rPr dirty="0" err="1"/>
              <a:t>jemanden</a:t>
            </a:r>
            <a:r>
              <a:rPr dirty="0"/>
              <a:t> </a:t>
            </a:r>
            <a:r>
              <a:rPr dirty="0" err="1"/>
              <a:t>bedrohen</a:t>
            </a:r>
            <a:r>
              <a:rPr dirty="0"/>
              <a:t> </a:t>
            </a:r>
          </a:p>
        </p:txBody>
      </p:sp>
      <p:sp>
        <p:nvSpPr>
          <p:cNvPr id="119"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Foliennummer"/>
          <p:cNvSpPr txBox="1">
            <a:spLocks noGrp="1"/>
          </p:cNvSpPr>
          <p:nvPr>
            <p:ph type="sldNum" sz="quarter" idx="4294967295"/>
          </p:nvPr>
        </p:nvSpPr>
        <p:spPr>
          <a:xfrm>
            <a:off x="8893189" y="6522670"/>
            <a:ext cx="188894"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124" name="Abgrenzungen…"/>
          <p:cNvSpPr txBox="1">
            <a:spLocks noGrp="1"/>
          </p:cNvSpPr>
          <p:nvPr>
            <p:ph type="body" idx="4294967295"/>
          </p:nvPr>
        </p:nvSpPr>
        <p:spPr>
          <a:xfrm>
            <a:off x="225417" y="1163740"/>
            <a:ext cx="8856666" cy="4965607"/>
          </a:xfrm>
          <a:prstGeom prst="rect">
            <a:avLst/>
          </a:prstGeom>
        </p:spPr>
        <p:txBody>
          <a:bodyPr>
            <a:normAutofit/>
          </a:bodyPr>
          <a:lstStyle/>
          <a:p>
            <a:pPr marL="0" indent="0" algn="ctr" defTabSz="329184">
              <a:lnSpc>
                <a:spcPct val="120000"/>
              </a:lnSpc>
              <a:spcBef>
                <a:spcPts val="0"/>
              </a:spcBef>
              <a:buClrTx/>
              <a:buSzTx/>
              <a:buNone/>
              <a:defRPr sz="2784">
                <a:latin typeface="+mn-lt"/>
                <a:ea typeface="+mn-ea"/>
                <a:cs typeface="+mn-cs"/>
                <a:sym typeface="Helvetica"/>
              </a:defRPr>
            </a:pPr>
            <a:r>
              <a:rPr sz="1900" dirty="0" err="1">
                <a:latin typeface="Arial" panose="020B0604020202020204" pitchFamily="34" charset="0"/>
                <a:cs typeface="Arial" panose="020B0604020202020204" pitchFamily="34" charset="0"/>
              </a:rPr>
              <a:t>Welche</a:t>
            </a:r>
            <a:r>
              <a:rPr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Formen</a:t>
            </a:r>
            <a:r>
              <a:rPr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kann</a:t>
            </a:r>
            <a:r>
              <a:rPr sz="1900" dirty="0">
                <a:latin typeface="Arial" panose="020B0604020202020204" pitchFamily="34" charset="0"/>
                <a:cs typeface="Arial" panose="020B0604020202020204" pitchFamily="34" charset="0"/>
              </a:rPr>
              <a:t> man </a:t>
            </a:r>
            <a:r>
              <a:rPr sz="1900" dirty="0" err="1">
                <a:latin typeface="Arial" panose="020B0604020202020204" pitchFamily="34" charset="0"/>
                <a:cs typeface="Arial" panose="020B0604020202020204" pitchFamily="34" charset="0"/>
              </a:rPr>
              <a:t>unterscheiden</a:t>
            </a:r>
            <a:r>
              <a:rPr sz="1900" dirty="0">
                <a:latin typeface="Arial" panose="020B0604020202020204" pitchFamily="34" charset="0"/>
                <a:cs typeface="Arial" panose="020B0604020202020204" pitchFamily="34" charset="0"/>
              </a:rPr>
              <a:t>? </a:t>
            </a:r>
            <a:endParaRPr lang="de-DE" sz="1900" dirty="0">
              <a:latin typeface="Arial" panose="020B0604020202020204" pitchFamily="34" charset="0"/>
              <a:cs typeface="Arial" panose="020B0604020202020204" pitchFamily="34" charset="0"/>
            </a:endParaRPr>
          </a:p>
          <a:p>
            <a:pPr marL="0" indent="0" algn="ctr" defTabSz="329184">
              <a:lnSpc>
                <a:spcPct val="120000"/>
              </a:lnSpc>
              <a:spcBef>
                <a:spcPts val="0"/>
              </a:spcBef>
              <a:buClrTx/>
              <a:buSzTx/>
              <a:buNone/>
              <a:defRPr sz="2784">
                <a:latin typeface="+mn-lt"/>
                <a:ea typeface="+mn-ea"/>
                <a:cs typeface="+mn-cs"/>
                <a:sym typeface="Helvetica"/>
              </a:defRPr>
            </a:pPr>
            <a:br>
              <a:rPr lang="de-DE" sz="1900" dirty="0">
                <a:latin typeface="Arial" panose="020B0604020202020204" pitchFamily="34" charset="0"/>
                <a:cs typeface="Arial" panose="020B0604020202020204" pitchFamily="34" charset="0"/>
              </a:rPr>
            </a:br>
            <a:r>
              <a:rPr sz="1900" b="1" dirty="0" err="1">
                <a:latin typeface="Arial" panose="020B0604020202020204" pitchFamily="34" charset="0"/>
                <a:cs typeface="Arial" panose="020B0604020202020204" pitchFamily="34" charset="0"/>
              </a:rPr>
              <a:t>Psychische</a:t>
            </a:r>
            <a:r>
              <a:rPr sz="1900" b="1" dirty="0">
                <a:latin typeface="Arial" panose="020B0604020202020204" pitchFamily="34" charset="0"/>
                <a:cs typeface="Arial" panose="020B0604020202020204" pitchFamily="34" charset="0"/>
              </a:rPr>
              <a:t> </a:t>
            </a:r>
            <a:r>
              <a:rPr sz="1900" b="1" dirty="0" err="1">
                <a:latin typeface="Arial" panose="020B0604020202020204" pitchFamily="34" charset="0"/>
                <a:cs typeface="Arial" panose="020B0604020202020204" pitchFamily="34" charset="0"/>
              </a:rPr>
              <a:t>Gewalt</a:t>
            </a:r>
            <a:r>
              <a:rPr sz="1900" b="1" dirty="0">
                <a:latin typeface="Arial" panose="020B0604020202020204" pitchFamily="34" charset="0"/>
                <a:cs typeface="Arial" panose="020B0604020202020204" pitchFamily="34" charset="0"/>
              </a:rPr>
              <a:t> </a:t>
            </a:r>
            <a:endParaRPr sz="1900" b="1" dirty="0">
              <a:latin typeface="Arial" panose="020B0604020202020204" pitchFamily="34" charset="0"/>
              <a:ea typeface="Times"/>
              <a:cs typeface="Arial" panose="020B0604020202020204" pitchFamily="34" charset="0"/>
              <a:sym typeface="Times"/>
            </a:endParaRPr>
          </a:p>
          <a:p>
            <a:pPr marL="0" indent="0" algn="ctr" defTabSz="329184">
              <a:lnSpc>
                <a:spcPct val="120000"/>
              </a:lnSpc>
              <a:spcBef>
                <a:spcPts val="0"/>
              </a:spcBef>
              <a:buClrTx/>
              <a:buSzTx/>
              <a:buNone/>
              <a:defRPr sz="2208">
                <a:latin typeface="+mn-lt"/>
                <a:ea typeface="+mn-ea"/>
                <a:cs typeface="+mn-cs"/>
                <a:sym typeface="Helvetica"/>
              </a:defRPr>
            </a:pPr>
            <a:r>
              <a:rPr sz="1900" dirty="0">
                <a:latin typeface="Arial" panose="020B0604020202020204" pitchFamily="34" charset="0"/>
                <a:cs typeface="Arial" panose="020B0604020202020204" pitchFamily="34" charset="0"/>
              </a:rPr>
              <a:t>verbal </a:t>
            </a:r>
            <a:r>
              <a:rPr sz="1900" dirty="0" err="1">
                <a:latin typeface="Arial" panose="020B0604020202020204" pitchFamily="34" charset="0"/>
                <a:cs typeface="Arial" panose="020B0604020202020204" pitchFamily="34" charset="0"/>
              </a:rPr>
              <a:t>durch</a:t>
            </a:r>
            <a:r>
              <a:rPr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Gestik</a:t>
            </a:r>
            <a:r>
              <a:rPr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Mimik</a:t>
            </a:r>
            <a:r>
              <a:rPr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Körperhaltung</a:t>
            </a:r>
            <a:r>
              <a:rPr sz="1900" dirty="0">
                <a:latin typeface="Arial" panose="020B0604020202020204" pitchFamily="34" charset="0"/>
                <a:cs typeface="Arial" panose="020B0604020202020204" pitchFamily="34" charset="0"/>
              </a:rPr>
              <a:t> </a:t>
            </a:r>
            <a:endParaRPr lang="de-DE" sz="1900" dirty="0">
              <a:latin typeface="Arial" panose="020B0604020202020204" pitchFamily="34" charset="0"/>
              <a:cs typeface="Arial" panose="020B0604020202020204" pitchFamily="34" charset="0"/>
            </a:endParaRPr>
          </a:p>
          <a:p>
            <a:pPr marL="0" indent="0" algn="ctr" defTabSz="329184">
              <a:lnSpc>
                <a:spcPct val="120000"/>
              </a:lnSpc>
              <a:spcBef>
                <a:spcPts val="0"/>
              </a:spcBef>
              <a:buClrTx/>
              <a:buSzTx/>
              <a:buNone/>
              <a:defRPr sz="2208">
                <a:latin typeface="+mn-lt"/>
                <a:ea typeface="+mn-ea"/>
                <a:cs typeface="+mn-cs"/>
                <a:sym typeface="Helvetica"/>
              </a:defRPr>
            </a:pPr>
            <a:endParaRPr sz="1900" dirty="0">
              <a:latin typeface="Arial" panose="020B0604020202020204" pitchFamily="34" charset="0"/>
              <a:cs typeface="Arial" panose="020B0604020202020204" pitchFamily="34" charset="0"/>
            </a:endParaRPr>
          </a:p>
          <a:p>
            <a:pPr marL="0" indent="0" algn="ctr" defTabSz="329184">
              <a:lnSpc>
                <a:spcPct val="120000"/>
              </a:lnSpc>
              <a:spcBef>
                <a:spcPts val="0"/>
              </a:spcBef>
              <a:buClrTx/>
              <a:buSzTx/>
              <a:buNone/>
              <a:defRPr sz="2208">
                <a:latin typeface="+mn-lt"/>
                <a:ea typeface="+mn-ea"/>
                <a:cs typeface="+mn-cs"/>
                <a:sym typeface="Helvetica"/>
              </a:defRPr>
            </a:pPr>
            <a:r>
              <a:rPr sz="1900" b="1" dirty="0" err="1">
                <a:latin typeface="Arial" panose="020B0604020202020204" pitchFamily="34" charset="0"/>
                <a:cs typeface="Arial" panose="020B0604020202020204" pitchFamily="34" charset="0"/>
              </a:rPr>
              <a:t>Körperliche</a:t>
            </a:r>
            <a:r>
              <a:rPr sz="1900" b="1" dirty="0">
                <a:latin typeface="Arial" panose="020B0604020202020204" pitchFamily="34" charset="0"/>
                <a:cs typeface="Arial" panose="020B0604020202020204" pitchFamily="34" charset="0"/>
              </a:rPr>
              <a:t> </a:t>
            </a:r>
            <a:r>
              <a:rPr sz="1900" b="1" dirty="0" err="1">
                <a:latin typeface="Arial" panose="020B0604020202020204" pitchFamily="34" charset="0"/>
                <a:cs typeface="Arial" panose="020B0604020202020204" pitchFamily="34" charset="0"/>
              </a:rPr>
              <a:t>Gewalt</a:t>
            </a:r>
            <a:r>
              <a:rPr sz="1900" b="1" dirty="0">
                <a:latin typeface="Arial" panose="020B0604020202020204" pitchFamily="34" charset="0"/>
                <a:cs typeface="Arial" panose="020B0604020202020204" pitchFamily="34" charset="0"/>
              </a:rPr>
              <a:t> </a:t>
            </a:r>
            <a:endParaRPr sz="1900" dirty="0">
              <a:latin typeface="Arial" panose="020B0604020202020204" pitchFamily="34" charset="0"/>
              <a:ea typeface="Times"/>
              <a:cs typeface="Arial" panose="020B0604020202020204" pitchFamily="34" charset="0"/>
              <a:sym typeface="Times"/>
            </a:endParaRPr>
          </a:p>
          <a:p>
            <a:pPr marL="0" indent="0" algn="ctr" defTabSz="329184">
              <a:lnSpc>
                <a:spcPct val="120000"/>
              </a:lnSpc>
              <a:spcBef>
                <a:spcPts val="0"/>
              </a:spcBef>
              <a:buClrTx/>
              <a:buSzTx/>
              <a:buNone/>
              <a:defRPr sz="2208">
                <a:latin typeface="+mn-lt"/>
                <a:ea typeface="+mn-ea"/>
                <a:cs typeface="+mn-cs"/>
                <a:sym typeface="Helvetica"/>
              </a:defRPr>
            </a:pPr>
            <a:r>
              <a:rPr sz="1900" dirty="0" err="1">
                <a:latin typeface="Arial" panose="020B0604020202020204" pitchFamily="34" charset="0"/>
                <a:cs typeface="Arial" panose="020B0604020202020204" pitchFamily="34" charset="0"/>
              </a:rPr>
              <a:t>Anfassen</a:t>
            </a:r>
            <a:r>
              <a:rPr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Stoßen</a:t>
            </a:r>
            <a:r>
              <a:rPr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Schlagen</a:t>
            </a:r>
            <a:r>
              <a:rPr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Treten</a:t>
            </a:r>
            <a:r>
              <a:rPr sz="1900" dirty="0">
                <a:latin typeface="Arial" panose="020B0604020202020204" pitchFamily="34" charset="0"/>
                <a:cs typeface="Arial" panose="020B0604020202020204" pitchFamily="34" charset="0"/>
              </a:rPr>
              <a:t> ... </a:t>
            </a:r>
            <a:endParaRPr lang="de-DE" sz="1900" dirty="0">
              <a:latin typeface="Arial" panose="020B0604020202020204" pitchFamily="34" charset="0"/>
              <a:cs typeface="Arial" panose="020B0604020202020204" pitchFamily="34" charset="0"/>
            </a:endParaRPr>
          </a:p>
          <a:p>
            <a:pPr marL="0" indent="0" algn="ctr" defTabSz="329184">
              <a:lnSpc>
                <a:spcPct val="120000"/>
              </a:lnSpc>
              <a:spcBef>
                <a:spcPts val="0"/>
              </a:spcBef>
              <a:buClrTx/>
              <a:buSzTx/>
              <a:buNone/>
              <a:defRPr sz="2208">
                <a:latin typeface="+mn-lt"/>
                <a:ea typeface="+mn-ea"/>
                <a:cs typeface="+mn-cs"/>
                <a:sym typeface="Helvetica"/>
              </a:defRPr>
            </a:pPr>
            <a:endParaRPr lang="de-DE" sz="1900" dirty="0">
              <a:latin typeface="Arial" panose="020B0604020202020204" pitchFamily="34" charset="0"/>
              <a:cs typeface="Arial" panose="020B0604020202020204" pitchFamily="34" charset="0"/>
            </a:endParaRPr>
          </a:p>
          <a:p>
            <a:pPr marL="0" indent="0" algn="ctr" defTabSz="329184">
              <a:lnSpc>
                <a:spcPct val="120000"/>
              </a:lnSpc>
              <a:spcBef>
                <a:spcPts val="0"/>
              </a:spcBef>
              <a:buClrTx/>
              <a:buSzTx/>
              <a:buNone/>
              <a:defRPr sz="2208">
                <a:latin typeface="+mn-lt"/>
                <a:ea typeface="+mn-ea"/>
                <a:cs typeface="+mn-cs"/>
                <a:sym typeface="Helvetica"/>
              </a:defRPr>
            </a:pPr>
            <a:r>
              <a:rPr sz="1900" b="1" dirty="0" err="1">
                <a:latin typeface="Arial" panose="020B0604020202020204" pitchFamily="34" charset="0"/>
                <a:cs typeface="Arial" panose="020B0604020202020204" pitchFamily="34" charset="0"/>
              </a:rPr>
              <a:t>Strukturelle</a:t>
            </a:r>
            <a:r>
              <a:rPr sz="1900" b="1" dirty="0">
                <a:latin typeface="Arial" panose="020B0604020202020204" pitchFamily="34" charset="0"/>
                <a:cs typeface="Arial" panose="020B0604020202020204" pitchFamily="34" charset="0"/>
              </a:rPr>
              <a:t> </a:t>
            </a:r>
            <a:r>
              <a:rPr sz="1900" b="1" dirty="0" err="1">
                <a:latin typeface="Arial" panose="020B0604020202020204" pitchFamily="34" charset="0"/>
                <a:cs typeface="Arial" panose="020B0604020202020204" pitchFamily="34" charset="0"/>
              </a:rPr>
              <a:t>Gewalt</a:t>
            </a:r>
            <a:r>
              <a:rPr sz="1900" b="1" dirty="0">
                <a:latin typeface="Arial" panose="020B0604020202020204" pitchFamily="34" charset="0"/>
                <a:cs typeface="Arial" panose="020B0604020202020204" pitchFamily="34" charset="0"/>
              </a:rPr>
              <a:t> </a:t>
            </a:r>
            <a:endParaRPr sz="1900" b="1" dirty="0">
              <a:latin typeface="Arial" panose="020B0604020202020204" pitchFamily="34" charset="0"/>
              <a:ea typeface="Times"/>
              <a:cs typeface="Arial" panose="020B0604020202020204" pitchFamily="34" charset="0"/>
              <a:sym typeface="Times"/>
            </a:endParaRPr>
          </a:p>
          <a:p>
            <a:pPr marL="0" indent="0" algn="ctr" defTabSz="329184">
              <a:lnSpc>
                <a:spcPct val="120000"/>
              </a:lnSpc>
              <a:spcBef>
                <a:spcPts val="0"/>
              </a:spcBef>
              <a:buClrTx/>
              <a:buSzTx/>
              <a:buNone/>
              <a:defRPr sz="2208">
                <a:latin typeface="+mn-lt"/>
                <a:ea typeface="+mn-ea"/>
                <a:cs typeface="+mn-cs"/>
                <a:sym typeface="Helvetica"/>
              </a:defRPr>
            </a:pPr>
            <a:r>
              <a:rPr sz="1900" dirty="0" err="1">
                <a:latin typeface="Arial" panose="020B0604020202020204" pitchFamily="34" charset="0"/>
                <a:cs typeface="Arial" panose="020B0604020202020204" pitchFamily="34" charset="0"/>
              </a:rPr>
              <a:t>nachteilige</a:t>
            </a:r>
            <a:r>
              <a:rPr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äußere</a:t>
            </a:r>
            <a:r>
              <a:rPr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Bedingungen</a:t>
            </a:r>
            <a:r>
              <a:rPr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vor</a:t>
            </a:r>
            <a:r>
              <a:rPr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während</a:t>
            </a:r>
            <a:r>
              <a:rPr sz="1900" dirty="0">
                <a:latin typeface="Arial" panose="020B0604020202020204" pitchFamily="34" charset="0"/>
                <a:cs typeface="Arial" panose="020B0604020202020204" pitchFamily="34" charset="0"/>
              </a:rPr>
              <a:t> und </a:t>
            </a:r>
            <a:r>
              <a:rPr sz="1900" dirty="0" err="1">
                <a:latin typeface="Arial" panose="020B0604020202020204" pitchFamily="34" charset="0"/>
                <a:cs typeface="Arial" panose="020B0604020202020204" pitchFamily="34" charset="0"/>
              </a:rPr>
              <a:t>nach</a:t>
            </a:r>
            <a:r>
              <a:rPr sz="1900" dirty="0">
                <a:latin typeface="Arial" panose="020B0604020202020204" pitchFamily="34" charset="0"/>
                <a:cs typeface="Arial" panose="020B0604020202020204" pitchFamily="34" charset="0"/>
              </a:rPr>
              <a:t> dem Spiel ) </a:t>
            </a:r>
            <a:endParaRPr lang="de-DE" sz="1900" dirty="0">
              <a:latin typeface="Arial" panose="020B0604020202020204" pitchFamily="34" charset="0"/>
              <a:cs typeface="Arial" panose="020B0604020202020204" pitchFamily="34" charset="0"/>
            </a:endParaRPr>
          </a:p>
          <a:p>
            <a:pPr marL="0" indent="0" algn="ctr" defTabSz="329184">
              <a:lnSpc>
                <a:spcPct val="120000"/>
              </a:lnSpc>
              <a:spcBef>
                <a:spcPts val="0"/>
              </a:spcBef>
              <a:buClrTx/>
              <a:buSzTx/>
              <a:buNone/>
              <a:defRPr sz="2208">
                <a:latin typeface="+mn-lt"/>
                <a:ea typeface="+mn-ea"/>
                <a:cs typeface="+mn-cs"/>
                <a:sym typeface="Helvetica"/>
              </a:defRPr>
            </a:pPr>
            <a:endParaRPr sz="1900" dirty="0">
              <a:latin typeface="Arial" panose="020B0604020202020204" pitchFamily="34" charset="0"/>
              <a:ea typeface="Times"/>
              <a:cs typeface="Arial" panose="020B0604020202020204" pitchFamily="34" charset="0"/>
              <a:sym typeface="Times"/>
            </a:endParaRPr>
          </a:p>
          <a:p>
            <a:pPr marL="0" indent="0" algn="ctr" defTabSz="329184">
              <a:lnSpc>
                <a:spcPct val="120000"/>
              </a:lnSpc>
              <a:spcBef>
                <a:spcPts val="0"/>
              </a:spcBef>
              <a:buClrTx/>
              <a:buSzTx/>
              <a:buNone/>
              <a:defRPr sz="2304">
                <a:latin typeface="+mn-lt"/>
                <a:ea typeface="+mn-ea"/>
                <a:cs typeface="+mn-cs"/>
                <a:sym typeface="Helvetica"/>
              </a:defRPr>
            </a:pPr>
            <a:r>
              <a:rPr sz="1900" b="1" dirty="0" err="1">
                <a:latin typeface="Arial" panose="020B0604020202020204" pitchFamily="34" charset="0"/>
                <a:cs typeface="Arial" panose="020B0604020202020204" pitchFamily="34" charset="0"/>
              </a:rPr>
              <a:t>Sexuelle</a:t>
            </a:r>
            <a:r>
              <a:rPr sz="1900" b="1" dirty="0">
                <a:latin typeface="Arial" panose="020B0604020202020204" pitchFamily="34" charset="0"/>
                <a:cs typeface="Arial" panose="020B0604020202020204" pitchFamily="34" charset="0"/>
              </a:rPr>
              <a:t> </a:t>
            </a:r>
            <a:r>
              <a:rPr sz="1900" b="1" dirty="0" err="1">
                <a:latin typeface="Arial" panose="020B0604020202020204" pitchFamily="34" charset="0"/>
                <a:cs typeface="Arial" panose="020B0604020202020204" pitchFamily="34" charset="0"/>
              </a:rPr>
              <a:t>Gewalt</a:t>
            </a:r>
            <a:r>
              <a:rPr sz="1900" b="1"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 </a:t>
            </a:r>
            <a:r>
              <a:rPr sz="1900" dirty="0" err="1">
                <a:latin typeface="Arial" panose="020B0604020202020204" pitchFamily="34" charset="0"/>
                <a:cs typeface="Arial" panose="020B0604020202020204" pitchFamily="34" charset="0"/>
              </a:rPr>
              <a:t>gegen</a:t>
            </a:r>
            <a:r>
              <a:rPr sz="1900" dirty="0">
                <a:latin typeface="Arial" panose="020B0604020202020204" pitchFamily="34" charset="0"/>
                <a:cs typeface="Arial" panose="020B0604020202020204" pitchFamily="34" charset="0"/>
              </a:rPr>
              <a:t> Kinder )</a:t>
            </a:r>
            <a:endParaRPr sz="864" dirty="0">
              <a:latin typeface="Times"/>
              <a:ea typeface="Times"/>
              <a:cs typeface="Times"/>
              <a:sym typeface="Times"/>
            </a:endParaRPr>
          </a:p>
        </p:txBody>
      </p:sp>
      <p:sp>
        <p:nvSpPr>
          <p:cNvPr id="125" name="Regel 1 - Spielfeld"/>
          <p:cNvSpPr txBox="1">
            <a:spLocks noGrp="1"/>
          </p:cNvSpPr>
          <p:nvPr>
            <p:ph type="title" idx="4294967295"/>
          </p:nvPr>
        </p:nvSpPr>
        <p:spPr>
          <a:xfrm>
            <a:off x="207961" y="15873"/>
            <a:ext cx="7993065" cy="792167"/>
          </a:xfrm>
          <a:prstGeom prst="rect">
            <a:avLst/>
          </a:prstGeom>
        </p:spPr>
        <p:txBody>
          <a:bodyPr/>
          <a:lstStyle/>
          <a:p>
            <a:pPr>
              <a:defRPr sz="3600"/>
            </a:pPr>
            <a:endParaRPr/>
          </a:p>
        </p:txBody>
      </p:sp>
      <p:sp>
        <p:nvSpPr>
          <p:cNvPr id="126"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2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4">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24">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124">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124">
                                            <p:txEl>
                                              <p:pRg st="4" end="4"/>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124">
                                            <p:txEl>
                                              <p:pRg st="5" end="5"/>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iterate>
                                    <p:tmAbs val="0"/>
                                  </p:iterate>
                                  <p:childTnLst>
                                    <p:set>
                                      <p:cBhvr>
                                        <p:cTn id="22" fill="hold"/>
                                        <p:tgtEl>
                                          <p:spTgt spid="124">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124">
                                            <p:txEl>
                                              <p:pRg st="8" end="8"/>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iterate>
                                    <p:tmAbs val="0"/>
                                  </p:iterate>
                                  <p:childTnLst>
                                    <p:set>
                                      <p:cBhvr>
                                        <p:cTn id="28" fill="hold"/>
                                        <p:tgtEl>
                                          <p:spTgt spid="12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Foliennummer"/>
          <p:cNvSpPr txBox="1">
            <a:spLocks noGrp="1"/>
          </p:cNvSpPr>
          <p:nvPr>
            <p:ph type="sldNum" sz="quarter" idx="4294967295"/>
          </p:nvPr>
        </p:nvSpPr>
        <p:spPr>
          <a:xfrm>
            <a:off x="8893189" y="6522670"/>
            <a:ext cx="188894"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131" name="Abgrenzungen…"/>
          <p:cNvSpPr txBox="1">
            <a:spLocks noGrp="1"/>
          </p:cNvSpPr>
          <p:nvPr>
            <p:ph type="body" idx="4294967295"/>
          </p:nvPr>
        </p:nvSpPr>
        <p:spPr>
          <a:xfrm>
            <a:off x="143667" y="1120775"/>
            <a:ext cx="8856666" cy="4965607"/>
          </a:xfrm>
          <a:prstGeom prst="rect">
            <a:avLst/>
          </a:prstGeom>
        </p:spPr>
        <p:txBody>
          <a:bodyPr>
            <a:normAutofit fontScale="62500" lnSpcReduction="20000"/>
          </a:bodyPr>
          <a:lstStyle>
            <a:lvl1pPr marL="0" indent="0" algn="just" defTabSz="457200">
              <a:lnSpc>
                <a:spcPts val="5200"/>
              </a:lnSpc>
              <a:spcBef>
                <a:spcPts val="1200"/>
              </a:spcBef>
              <a:buClrTx/>
              <a:buSzTx/>
              <a:buNone/>
              <a:defRPr sz="2733"/>
            </a:lvl1pPr>
          </a:lstStyle>
          <a:p>
            <a:r>
              <a:t>„Es war einmal ein König von Benares*, der rief etliche Bettler zusammen, die von Geburt an blind waren und setzte einen Preis aus für denjenigen, der ihm die beste Beschreibung eines Elefanten geben würde. Zufällig geriet der erste Bettler, der den Elefanten untersuchte, an dessen Bein und er berichtete, dass der Elefant ein Baumstamm sei. Der zweite, der den Schwanz erfaßte, erklärte, der Elefant sei wie ein Seil. Ein anderer, welcher ein Ohr ergriff, beteuerte, dass der Elefant einem Palmblatt gleiche und so fort. Die Bettler begannen untereinander zu streiten, und der König war überaus belustigt.“ </a:t>
            </a:r>
          </a:p>
        </p:txBody>
      </p:sp>
      <p:sp>
        <p:nvSpPr>
          <p:cNvPr id="132" name="Regel 1 - Spielfeld"/>
          <p:cNvSpPr txBox="1">
            <a:spLocks noGrp="1"/>
          </p:cNvSpPr>
          <p:nvPr>
            <p:ph type="title" idx="4294967295"/>
          </p:nvPr>
        </p:nvSpPr>
        <p:spPr>
          <a:xfrm>
            <a:off x="207961" y="15873"/>
            <a:ext cx="7993065" cy="792167"/>
          </a:xfrm>
          <a:prstGeom prst="rect">
            <a:avLst/>
          </a:prstGeom>
        </p:spPr>
        <p:txBody>
          <a:bodyPr/>
          <a:lstStyle>
            <a:lvl1pPr algn="just" defTabSz="457200">
              <a:lnSpc>
                <a:spcPts val="5000"/>
              </a:lnSpc>
              <a:spcBef>
                <a:spcPts val="1200"/>
              </a:spcBef>
              <a:defRPr sz="2533" b="1"/>
            </a:lvl1pPr>
          </a:lstStyle>
          <a:p>
            <a:r>
              <a:t>Buddha (560-480 v. Chr.) erzählt: </a:t>
            </a:r>
          </a:p>
        </p:txBody>
      </p:sp>
      <p:sp>
        <p:nvSpPr>
          <p:cNvPr id="133"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3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oliennummer"/>
          <p:cNvSpPr txBox="1">
            <a:spLocks noGrp="1"/>
          </p:cNvSpPr>
          <p:nvPr>
            <p:ph type="sldNum" sz="quarter" idx="4294967295"/>
          </p:nvPr>
        </p:nvSpPr>
        <p:spPr>
          <a:xfrm>
            <a:off x="8893189" y="6522670"/>
            <a:ext cx="188894"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138" name="Abgrenzungen…"/>
          <p:cNvSpPr txBox="1">
            <a:spLocks noGrp="1"/>
          </p:cNvSpPr>
          <p:nvPr>
            <p:ph type="body" idx="4294967295"/>
          </p:nvPr>
        </p:nvSpPr>
        <p:spPr>
          <a:xfrm>
            <a:off x="143667" y="1120775"/>
            <a:ext cx="8856666" cy="4965607"/>
          </a:xfrm>
          <a:prstGeom prst="rect">
            <a:avLst/>
          </a:prstGeom>
        </p:spPr>
        <p:txBody>
          <a:bodyPr>
            <a:normAutofit/>
          </a:bodyPr>
          <a:lstStyle/>
          <a:p>
            <a:pPr marL="0" indent="0" algn="ctr" defTabSz="388620">
              <a:lnSpc>
                <a:spcPct val="120000"/>
              </a:lnSpc>
              <a:spcBef>
                <a:spcPts val="0"/>
              </a:spcBef>
              <a:buClrTx/>
              <a:buSzTx/>
              <a:buNone/>
              <a:defRPr sz="3173">
                <a:latin typeface="+mn-lt"/>
                <a:ea typeface="+mn-ea"/>
                <a:cs typeface="+mn-cs"/>
                <a:sym typeface="Helvetica"/>
              </a:defRPr>
            </a:pPr>
            <a:r>
              <a:rPr dirty="0" err="1"/>
              <a:t>Gewalt</a:t>
            </a:r>
            <a:r>
              <a:rPr dirty="0"/>
              <a:t> </a:t>
            </a:r>
            <a:r>
              <a:rPr dirty="0" err="1"/>
              <a:t>im</a:t>
            </a:r>
            <a:r>
              <a:rPr dirty="0"/>
              <a:t> </a:t>
            </a:r>
            <a:r>
              <a:rPr dirty="0" err="1"/>
              <a:t>Erwachsenenspielbetrieb</a:t>
            </a:r>
            <a:br>
              <a:rPr dirty="0"/>
            </a:br>
            <a:r>
              <a:rPr dirty="0" err="1"/>
              <a:t>Gewalt</a:t>
            </a:r>
            <a:r>
              <a:rPr dirty="0"/>
              <a:t> </a:t>
            </a:r>
            <a:r>
              <a:rPr dirty="0" err="1"/>
              <a:t>im</a:t>
            </a:r>
            <a:r>
              <a:rPr dirty="0"/>
              <a:t> </a:t>
            </a:r>
            <a:r>
              <a:rPr dirty="0" err="1"/>
              <a:t>Jugendspielbetrieb</a:t>
            </a:r>
            <a:br>
              <a:rPr dirty="0"/>
            </a:br>
            <a:r>
              <a:rPr dirty="0" err="1"/>
              <a:t>Gewalt</a:t>
            </a:r>
            <a:r>
              <a:rPr dirty="0"/>
              <a:t> von </a:t>
            </a:r>
            <a:r>
              <a:rPr dirty="0" err="1"/>
              <a:t>Zuschauern</a:t>
            </a:r>
            <a:r>
              <a:rPr dirty="0"/>
              <a:t> / </a:t>
            </a:r>
            <a:r>
              <a:rPr dirty="0" err="1"/>
              <a:t>Offiziellen</a:t>
            </a:r>
            <a:r>
              <a:rPr dirty="0"/>
              <a:t> / </a:t>
            </a:r>
            <a:r>
              <a:rPr dirty="0" err="1"/>
              <a:t>Trainern</a:t>
            </a:r>
            <a:r>
              <a:rPr dirty="0"/>
              <a:t> .... </a:t>
            </a:r>
            <a:endParaRPr sz="1020" dirty="0">
              <a:latin typeface="Times"/>
              <a:ea typeface="Times"/>
              <a:cs typeface="Times"/>
              <a:sym typeface="Times"/>
            </a:endParaRPr>
          </a:p>
          <a:p>
            <a:pPr marL="0" indent="0" algn="ctr" defTabSz="388620">
              <a:lnSpc>
                <a:spcPct val="120000"/>
              </a:lnSpc>
              <a:spcBef>
                <a:spcPts val="0"/>
              </a:spcBef>
              <a:buClrTx/>
              <a:buSzTx/>
              <a:buNone/>
              <a:defRPr sz="3173">
                <a:latin typeface="+mn-lt"/>
                <a:ea typeface="+mn-ea"/>
                <a:cs typeface="+mn-cs"/>
                <a:sym typeface="Helvetica"/>
              </a:defRPr>
            </a:pPr>
            <a:endParaRPr sz="1020" dirty="0">
              <a:latin typeface="Times"/>
              <a:ea typeface="Times"/>
              <a:cs typeface="Times"/>
              <a:sym typeface="Times"/>
            </a:endParaRPr>
          </a:p>
          <a:p>
            <a:pPr marL="0" indent="0" algn="ctr" defTabSz="388620">
              <a:lnSpc>
                <a:spcPct val="120000"/>
              </a:lnSpc>
              <a:spcBef>
                <a:spcPts val="0"/>
              </a:spcBef>
              <a:buClrTx/>
              <a:buSzTx/>
              <a:buNone/>
              <a:defRPr sz="3173">
                <a:latin typeface="+mn-lt"/>
                <a:ea typeface="+mn-ea"/>
                <a:cs typeface="+mn-cs"/>
                <a:sym typeface="Helvetica"/>
              </a:defRPr>
            </a:pPr>
            <a:r>
              <a:rPr dirty="0" err="1">
                <a:solidFill>
                  <a:srgbClr val="00785A"/>
                </a:solidFill>
              </a:rPr>
              <a:t>Wann</a:t>
            </a:r>
            <a:r>
              <a:rPr dirty="0">
                <a:solidFill>
                  <a:srgbClr val="00785A"/>
                </a:solidFill>
              </a:rPr>
              <a:t> / Wo / </a:t>
            </a:r>
            <a:r>
              <a:rPr dirty="0" err="1">
                <a:solidFill>
                  <a:srgbClr val="00785A"/>
                </a:solidFill>
              </a:rPr>
              <a:t>Warum</a:t>
            </a:r>
            <a:r>
              <a:rPr dirty="0">
                <a:solidFill>
                  <a:srgbClr val="00785A"/>
                </a:solidFill>
              </a:rPr>
              <a:t> ... </a:t>
            </a:r>
            <a:r>
              <a:rPr dirty="0" err="1">
                <a:solidFill>
                  <a:srgbClr val="00785A"/>
                </a:solidFill>
              </a:rPr>
              <a:t>treten</a:t>
            </a:r>
            <a:r>
              <a:rPr dirty="0">
                <a:solidFill>
                  <a:srgbClr val="00785A"/>
                </a:solidFill>
              </a:rPr>
              <a:t> </a:t>
            </a:r>
            <a:r>
              <a:rPr dirty="0" err="1">
                <a:solidFill>
                  <a:srgbClr val="00785A"/>
                </a:solidFill>
              </a:rPr>
              <a:t>gewalttätige</a:t>
            </a:r>
            <a:r>
              <a:rPr dirty="0">
                <a:solidFill>
                  <a:srgbClr val="00785A"/>
                </a:solidFill>
              </a:rPr>
              <a:t> </a:t>
            </a:r>
            <a:r>
              <a:rPr dirty="0" err="1">
                <a:solidFill>
                  <a:srgbClr val="00785A"/>
                </a:solidFill>
              </a:rPr>
              <a:t>Handlungen</a:t>
            </a:r>
            <a:r>
              <a:rPr dirty="0">
                <a:solidFill>
                  <a:srgbClr val="00785A"/>
                </a:solidFill>
              </a:rPr>
              <a:t> auf?</a:t>
            </a:r>
            <a:r>
              <a:rPr dirty="0"/>
              <a:t> </a:t>
            </a:r>
          </a:p>
          <a:p>
            <a:pPr marL="0" indent="0" algn="ctr" defTabSz="388620">
              <a:lnSpc>
                <a:spcPct val="120000"/>
              </a:lnSpc>
              <a:spcBef>
                <a:spcPts val="0"/>
              </a:spcBef>
              <a:buClrTx/>
              <a:buSzTx/>
              <a:buNone/>
              <a:defRPr sz="3173">
                <a:latin typeface="+mn-lt"/>
                <a:ea typeface="+mn-ea"/>
                <a:cs typeface="+mn-cs"/>
                <a:sym typeface="Helvetica"/>
              </a:defRPr>
            </a:pPr>
            <a:endParaRPr sz="1020" dirty="0">
              <a:latin typeface="Times"/>
              <a:ea typeface="Times"/>
              <a:cs typeface="Times"/>
              <a:sym typeface="Times"/>
            </a:endParaRPr>
          </a:p>
          <a:p>
            <a:pPr marL="0" indent="0" algn="ctr" defTabSz="388620">
              <a:lnSpc>
                <a:spcPct val="120000"/>
              </a:lnSpc>
              <a:spcBef>
                <a:spcPts val="0"/>
              </a:spcBef>
              <a:buClrTx/>
              <a:buSzTx/>
              <a:buNone/>
              <a:defRPr sz="3173">
                <a:latin typeface="+mn-lt"/>
                <a:ea typeface="+mn-ea"/>
                <a:cs typeface="+mn-cs"/>
                <a:sym typeface="Helvetica"/>
              </a:defRPr>
            </a:pPr>
            <a:r>
              <a:rPr dirty="0" err="1"/>
              <a:t>Lösungsmöglichkeiten</a:t>
            </a:r>
            <a:r>
              <a:rPr dirty="0"/>
              <a:t> / </a:t>
            </a:r>
            <a:r>
              <a:rPr dirty="0" err="1"/>
              <a:t>Lösungsansatz</a:t>
            </a:r>
            <a:r>
              <a:rPr dirty="0"/>
              <a:t> </a:t>
            </a:r>
            <a:endParaRPr sz="1020" dirty="0">
              <a:latin typeface="Times"/>
              <a:ea typeface="Times"/>
              <a:cs typeface="Times"/>
              <a:sym typeface="Times"/>
            </a:endParaRPr>
          </a:p>
        </p:txBody>
      </p:sp>
      <p:sp>
        <p:nvSpPr>
          <p:cNvPr id="139"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Gruppenarbeit</a:t>
            </a:r>
          </a:p>
        </p:txBody>
      </p:sp>
      <p:sp>
        <p:nvSpPr>
          <p:cNvPr id="140"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3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38">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oliennummer"/>
          <p:cNvSpPr txBox="1">
            <a:spLocks noGrp="1"/>
          </p:cNvSpPr>
          <p:nvPr>
            <p:ph type="sldNum" sz="quarter" idx="4294967295"/>
          </p:nvPr>
        </p:nvSpPr>
        <p:spPr>
          <a:xfrm>
            <a:off x="8893189" y="6522670"/>
            <a:ext cx="188894"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145"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Gewalt im Erwachsenenspielbetrieb</a:t>
            </a:r>
          </a:p>
        </p:txBody>
      </p:sp>
      <p:pic>
        <p:nvPicPr>
          <p:cNvPr id="146" name="page14image44604944.png" descr="page14image44604944.png"/>
          <p:cNvPicPr>
            <a:picLocks noChangeAspect="1"/>
          </p:cNvPicPr>
          <p:nvPr/>
        </p:nvPicPr>
        <p:blipFill>
          <a:blip r:embed="rId3">
            <a:extLst/>
          </a:blip>
          <a:stretch>
            <a:fillRect/>
          </a:stretch>
        </p:blipFill>
        <p:spPr>
          <a:xfrm>
            <a:off x="3183598" y="2611390"/>
            <a:ext cx="2041791" cy="1984376"/>
          </a:xfrm>
          <a:prstGeom prst="rect">
            <a:avLst/>
          </a:prstGeom>
          <a:ln w="12700">
            <a:miter lim="400000"/>
          </a:ln>
        </p:spPr>
      </p:pic>
      <p:sp>
        <p:nvSpPr>
          <p:cNvPr id="147" name="Elfmeter"/>
          <p:cNvSpPr txBox="1"/>
          <p:nvPr/>
        </p:nvSpPr>
        <p:spPr>
          <a:xfrm>
            <a:off x="5961307" y="2189481"/>
            <a:ext cx="955248" cy="370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t>Elfmeter</a:t>
            </a:r>
          </a:p>
        </p:txBody>
      </p:sp>
      <p:sp>
        <p:nvSpPr>
          <p:cNvPr id="148" name="Auswechslung"/>
          <p:cNvSpPr txBox="1"/>
          <p:nvPr/>
        </p:nvSpPr>
        <p:spPr>
          <a:xfrm>
            <a:off x="5961307" y="3002282"/>
            <a:ext cx="1578205"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t>Auswechslung</a:t>
            </a:r>
          </a:p>
        </p:txBody>
      </p:sp>
      <p:sp>
        <p:nvSpPr>
          <p:cNvPr id="149" name="Trainer"/>
          <p:cNvSpPr txBox="1"/>
          <p:nvPr/>
        </p:nvSpPr>
        <p:spPr>
          <a:xfrm>
            <a:off x="5529507" y="4145282"/>
            <a:ext cx="819851"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t>Trainer</a:t>
            </a:r>
          </a:p>
        </p:txBody>
      </p:sp>
      <p:sp>
        <p:nvSpPr>
          <p:cNvPr id="150" name="SR-Assistent"/>
          <p:cNvSpPr txBox="1"/>
          <p:nvPr/>
        </p:nvSpPr>
        <p:spPr>
          <a:xfrm>
            <a:off x="4551607" y="4983481"/>
            <a:ext cx="1425284"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t>SR-Assistent</a:t>
            </a:r>
          </a:p>
        </p:txBody>
      </p:sp>
      <p:sp>
        <p:nvSpPr>
          <p:cNvPr id="151" name="Foulspiel"/>
          <p:cNvSpPr txBox="1"/>
          <p:nvPr/>
        </p:nvSpPr>
        <p:spPr>
          <a:xfrm>
            <a:off x="1897307" y="4983481"/>
            <a:ext cx="1018983"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t>Foulspiel</a:t>
            </a:r>
          </a:p>
        </p:txBody>
      </p:sp>
      <p:sp>
        <p:nvSpPr>
          <p:cNvPr id="152" name="Notbremse"/>
          <p:cNvSpPr txBox="1"/>
          <p:nvPr/>
        </p:nvSpPr>
        <p:spPr>
          <a:xfrm>
            <a:off x="982907" y="4020823"/>
            <a:ext cx="1222134"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t>Notbremse</a:t>
            </a:r>
          </a:p>
        </p:txBody>
      </p:sp>
      <p:sp>
        <p:nvSpPr>
          <p:cNvPr id="153" name="Schwierige…"/>
          <p:cNvSpPr txBox="1"/>
          <p:nvPr/>
        </p:nvSpPr>
        <p:spPr>
          <a:xfrm>
            <a:off x="1236907" y="2570642"/>
            <a:ext cx="1374943" cy="650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t>Schwierige </a:t>
            </a:r>
          </a:p>
          <a:p>
            <a:r>
              <a:t>Spielertypen</a:t>
            </a:r>
          </a:p>
        </p:txBody>
      </p:sp>
      <p:sp>
        <p:nvSpPr>
          <p:cNvPr id="154" name="Zuschauer"/>
          <p:cNvSpPr txBox="1"/>
          <p:nvPr/>
        </p:nvSpPr>
        <p:spPr>
          <a:xfrm>
            <a:off x="2252907" y="1852838"/>
            <a:ext cx="1184183"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t>Zuschauer</a:t>
            </a:r>
          </a:p>
        </p:txBody>
      </p:sp>
      <p:sp>
        <p:nvSpPr>
          <p:cNvPr id="155" name="Rote Karte"/>
          <p:cNvSpPr txBox="1"/>
          <p:nvPr/>
        </p:nvSpPr>
        <p:spPr>
          <a:xfrm>
            <a:off x="4335707" y="1524296"/>
            <a:ext cx="1196907"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t>Rote Karte</a:t>
            </a:r>
          </a:p>
        </p:txBody>
      </p:sp>
      <p:sp>
        <p:nvSpPr>
          <p:cNvPr id="156" name="Oval"/>
          <p:cNvSpPr/>
          <p:nvPr/>
        </p:nvSpPr>
        <p:spPr>
          <a:xfrm>
            <a:off x="415228" y="1281110"/>
            <a:ext cx="7967665" cy="4644936"/>
          </a:xfrm>
          <a:prstGeom prst="ellipse">
            <a:avLst/>
          </a:prstGeom>
          <a:ln w="76200">
            <a:solidFill>
              <a:schemeClr val="accent2">
                <a:lumOff val="-10000"/>
              </a:schemeClr>
            </a:solidFill>
          </a:ln>
        </p:spPr>
        <p:txBody>
          <a:bodyPr lIns="45718" tIns="45718" rIns="45718" bIns="45718"/>
          <a:lstStyle/>
          <a:p>
            <a:endParaRPr/>
          </a:p>
        </p:txBody>
      </p:sp>
      <p:sp>
        <p:nvSpPr>
          <p:cNvPr id="157" name="11/14/17"/>
          <p:cNvSpPr txBox="1"/>
          <p:nvPr/>
        </p:nvSpPr>
        <p:spPr>
          <a:xfrm>
            <a:off x="107950" y="6522670"/>
            <a:ext cx="4464050"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15/10/18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theme/theme1.xml><?xml version="1.0" encoding="utf-8"?>
<a:theme xmlns:a="http://schemas.openxmlformats.org/drawingml/2006/main" name="DFB  SR Kommission L.W. 2010 / 2011">
  <a:themeElements>
    <a:clrScheme name="DFB  SR Kommission L.W. 2010 / 2011">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DFB  SR Kommission L.W. 2010 / 2011">
      <a:majorFont>
        <a:latin typeface="Calibri"/>
        <a:ea typeface="Calibri"/>
        <a:cs typeface="Calibri"/>
      </a:majorFont>
      <a:minorFont>
        <a:latin typeface="Helvetica"/>
        <a:ea typeface="Helvetica"/>
        <a:cs typeface="Helvetica"/>
      </a:minorFont>
    </a:fontScheme>
    <a:fmtScheme name="DFB  SR Kommission L.W. 2010 / 20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FB  SR Kommission L.W. 2010 / 2011">
  <a:themeElements>
    <a:clrScheme name="DFB  SR Kommission L.W. 2010 / 2011">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DFB  SR Kommission L.W. 2010 / 2011">
      <a:majorFont>
        <a:latin typeface="Calibri"/>
        <a:ea typeface="Calibri"/>
        <a:cs typeface="Calibri"/>
      </a:majorFont>
      <a:minorFont>
        <a:latin typeface="Helvetica"/>
        <a:ea typeface="Helvetica"/>
        <a:cs typeface="Helvetica"/>
      </a:minorFont>
    </a:fontScheme>
    <a:fmtScheme name="DFB  SR Kommission L.W. 2010 / 20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3483</Words>
  <Application>Microsoft Office PowerPoint</Application>
  <PresentationFormat>Bildschirmpräsentation (4:3)</PresentationFormat>
  <Paragraphs>423</Paragraphs>
  <Slides>29</Slides>
  <Notes>28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29</vt:i4>
      </vt:variant>
    </vt:vector>
  </HeadingPairs>
  <TitlesOfParts>
    <vt:vector size="35" baseType="lpstr">
      <vt:lpstr>Arial</vt:lpstr>
      <vt:lpstr>Calibri</vt:lpstr>
      <vt:lpstr>Helvetica</vt:lpstr>
      <vt:lpstr>Times</vt:lpstr>
      <vt:lpstr>Wingdings</vt:lpstr>
      <vt:lpstr>DFB  SR Kommission L.W. 2010 / 2011</vt:lpstr>
      <vt:lpstr>PowerPoint-Präsentation</vt:lpstr>
      <vt:lpstr>PowerPoint-Präsentation</vt:lpstr>
      <vt:lpstr>PowerPoint-Präsentation</vt:lpstr>
      <vt:lpstr>Diskussion</vt:lpstr>
      <vt:lpstr>PowerPoint-Präsentation</vt:lpstr>
      <vt:lpstr>PowerPoint-Präsentation</vt:lpstr>
      <vt:lpstr>Buddha (560-480 v. Chr.) erzählt: </vt:lpstr>
      <vt:lpstr>Gruppenarbeit</vt:lpstr>
      <vt:lpstr>Gewalt im Erwachsenenspielbetrieb</vt:lpstr>
      <vt:lpstr>Gewalt im Jugendspielbtrieb</vt:lpstr>
      <vt:lpstr>Was ist am wichtigsten?</vt:lpstr>
      <vt:lpstr>Was ist am wichtigsten?</vt:lpstr>
      <vt:lpstr>Kriterien für ein … Verhalten</vt:lpstr>
      <vt:lpstr>Kriterien für ein … Verhalten</vt:lpstr>
      <vt:lpstr>Auftreten des SR als zentraler Punkt</vt:lpstr>
      <vt:lpstr>Auftreten des SR als zentraler Punkt</vt:lpstr>
      <vt:lpstr>Auftreten des SR als zentraler Punkt</vt:lpstr>
      <vt:lpstr>Auftreten des SR als zentraler Punkt</vt:lpstr>
      <vt:lpstr>Auftreten des SR als zentraler Punkt</vt:lpstr>
      <vt:lpstr>Auftreten des SR als zentraler Punkt</vt:lpstr>
      <vt:lpstr>Auftreten des SR als zentraler Punkt</vt:lpstr>
      <vt:lpstr>Auftreten des SR als zentraler Punkt</vt:lpstr>
      <vt:lpstr>Auftreten des SR als zentraler Punkt</vt:lpstr>
      <vt:lpstr>Das kann passieren</vt:lpstr>
      <vt:lpstr>Das kann passieren</vt:lpstr>
      <vt:lpstr>Das kann passieren</vt:lpstr>
      <vt:lpstr>Das kann passieren</vt:lpstr>
      <vt:lpstr>Das kann passieren</vt:lpstr>
      <vt:lpstr>Das kann passieren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Olaf Lahse</dc:creator>
  <cp:lastModifiedBy>Olaf Lahse</cp:lastModifiedBy>
  <cp:revision>5</cp:revision>
  <dcterms:modified xsi:type="dcterms:W3CDTF">2018-10-16T05:26:49Z</dcterms:modified>
</cp:coreProperties>
</file>